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16.jpg" ContentType="image/jpg"/>
  <Override PartName="/ppt/notesSlides/notesSlide34.xml" ContentType="application/vnd.openxmlformats-officedocument.presentationml.notesSlide+xml"/>
  <Override PartName="/ppt/media/image17.jpg" ContentType="image/jpg"/>
  <Override PartName="/ppt/media/image18.jpg" ContentType="image/jpg"/>
  <Override PartName="/ppt/media/image19.jpg" ContentType="image/jpg"/>
  <Override PartName="/ppt/media/image25.jpg" ContentType="image/jpg"/>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9"/>
  </p:notesMasterIdLst>
  <p:sldIdLst>
    <p:sldId id="256" r:id="rId2"/>
    <p:sldId id="257" r:id="rId3"/>
    <p:sldId id="258" r:id="rId4"/>
    <p:sldId id="401" r:id="rId5"/>
    <p:sldId id="395" r:id="rId6"/>
    <p:sldId id="399" r:id="rId7"/>
    <p:sldId id="396" r:id="rId8"/>
    <p:sldId id="398" r:id="rId9"/>
    <p:sldId id="348" r:id="rId10"/>
    <p:sldId id="349" r:id="rId11"/>
    <p:sldId id="351" r:id="rId12"/>
    <p:sldId id="414" r:id="rId13"/>
    <p:sldId id="275" r:id="rId14"/>
    <p:sldId id="276" r:id="rId15"/>
    <p:sldId id="277" r:id="rId16"/>
    <p:sldId id="278" r:id="rId17"/>
    <p:sldId id="279" r:id="rId18"/>
    <p:sldId id="459" r:id="rId19"/>
    <p:sldId id="460" r:id="rId20"/>
    <p:sldId id="461" r:id="rId21"/>
    <p:sldId id="281" r:id="rId22"/>
    <p:sldId id="416" r:id="rId23"/>
    <p:sldId id="412" r:id="rId24"/>
    <p:sldId id="413"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415" r:id="rId41"/>
    <p:sldId id="350" r:id="rId42"/>
    <p:sldId id="366" r:id="rId43"/>
    <p:sldId id="367" r:id="rId44"/>
    <p:sldId id="368" r:id="rId45"/>
    <p:sldId id="373" r:id="rId46"/>
    <p:sldId id="374" r:id="rId47"/>
    <p:sldId id="375" r:id="rId48"/>
    <p:sldId id="376" r:id="rId49"/>
    <p:sldId id="377" r:id="rId50"/>
    <p:sldId id="378" r:id="rId51"/>
    <p:sldId id="379" r:id="rId52"/>
    <p:sldId id="380" r:id="rId53"/>
    <p:sldId id="391" r:id="rId54"/>
    <p:sldId id="382" r:id="rId55"/>
    <p:sldId id="385" r:id="rId56"/>
    <p:sldId id="402" r:id="rId57"/>
    <p:sldId id="403" r:id="rId58"/>
    <p:sldId id="404" r:id="rId59"/>
    <p:sldId id="462" r:id="rId60"/>
    <p:sldId id="405" r:id="rId61"/>
    <p:sldId id="463" r:id="rId62"/>
    <p:sldId id="389" r:id="rId63"/>
    <p:sldId id="283" r:id="rId64"/>
    <p:sldId id="347" r:id="rId65"/>
    <p:sldId id="425" r:id="rId66"/>
    <p:sldId id="443" r:id="rId67"/>
    <p:sldId id="451" r:id="rId68"/>
    <p:sldId id="452" r:id="rId69"/>
    <p:sldId id="453" r:id="rId70"/>
    <p:sldId id="411" r:id="rId71"/>
    <p:sldId id="454" r:id="rId72"/>
    <p:sldId id="456" r:id="rId73"/>
    <p:sldId id="397" r:id="rId74"/>
    <p:sldId id="464" r:id="rId75"/>
    <p:sldId id="342" r:id="rId76"/>
    <p:sldId id="343" r:id="rId77"/>
    <p:sldId id="424" r:id="rId7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7749A9E-D6F2-4136-9870-FA759F7A937C}">
  <a:tblStyle styleId="{A7749A9E-D6F2-4136-9870-FA759F7A93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2449"/>
  </p:normalViewPr>
  <p:slideViewPr>
    <p:cSldViewPr snapToGrid="0">
      <p:cViewPr varScale="1">
        <p:scale>
          <a:sx n="121" d="100"/>
          <a:sy n="121" d="100"/>
        </p:scale>
        <p:origin x="69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284041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4307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dd691ad9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dd691ad9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20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dd691ad9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dd691ad9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9040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dd691ad9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dd691ad9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987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dd691ad9b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dd691ad9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038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7901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dd691ad9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dd691ad9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047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721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dd1668e1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dd1668e1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513482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d1668e11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d1668e11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1724445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dd1668e11_1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dd1668e11_1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362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3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dd1668e11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dd1668e11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Extreme poverty - not having enough food for the day</a:t>
            </a:r>
            <a:endParaRPr/>
          </a:p>
          <a:p>
            <a:pPr marL="457200" lvl="0" indent="-298450" algn="l" rtl="0">
              <a:spcBef>
                <a:spcPts val="0"/>
              </a:spcBef>
              <a:spcAft>
                <a:spcPts val="0"/>
              </a:spcAft>
              <a:buSzPts val="1100"/>
              <a:buChar char="●"/>
            </a:pPr>
            <a:r>
              <a:rPr lang="en"/>
              <a:t>Ask the participants to respond to the question</a:t>
            </a:r>
            <a:endParaRPr/>
          </a:p>
          <a:p>
            <a:pPr marL="457200" lvl="0" indent="-298450" algn="l" rtl="0">
              <a:spcBef>
                <a:spcPts val="0"/>
              </a:spcBef>
              <a:spcAft>
                <a:spcPts val="0"/>
              </a:spcAft>
              <a:buSzPts val="1100"/>
              <a:buChar char="●"/>
            </a:pPr>
            <a:r>
              <a:rPr lang="en"/>
              <a:t>Compute the % of number of answers for each questions</a:t>
            </a:r>
            <a:endParaRPr/>
          </a:p>
        </p:txBody>
      </p:sp>
    </p:spTree>
    <p:extLst>
      <p:ext uri="{BB962C8B-B14F-4D97-AF65-F5344CB8AC3E}">
        <p14:creationId xmlns:p14="http://schemas.microsoft.com/office/powerpoint/2010/main" val="3685022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dd1668e11_1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dd1668e11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2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dd1668e11_1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dd1668e11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269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dd1668e11_1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dd1668e11_1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Well, </a:t>
            </a:r>
            <a:r>
              <a:rPr lang="en" dirty="0" err="1"/>
              <a:t>surprize</a:t>
            </a:r>
            <a:r>
              <a:rPr lang="en" dirty="0"/>
              <a:t>! </a:t>
            </a:r>
            <a:endParaRPr dirty="0"/>
          </a:p>
          <a:p>
            <a:pPr marL="457200" lvl="0" indent="-298450" algn="l" rtl="0">
              <a:spcBef>
                <a:spcPts val="0"/>
              </a:spcBef>
              <a:spcAft>
                <a:spcPts val="0"/>
              </a:spcAft>
              <a:buSzPts val="1100"/>
              <a:buChar char="●"/>
            </a:pPr>
            <a:endParaRPr dirty="0"/>
          </a:p>
        </p:txBody>
      </p:sp>
    </p:spTree>
    <p:extLst>
      <p:ext uri="{BB962C8B-B14F-4D97-AF65-F5344CB8AC3E}">
        <p14:creationId xmlns:p14="http://schemas.microsoft.com/office/powerpoint/2010/main" val="1953452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dd1668e11_1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dd1668e11_1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chimpanzees did better </a:t>
            </a:r>
            <a:endParaRPr/>
          </a:p>
          <a:p>
            <a:pPr marL="457200" lvl="0" indent="-298450" algn="l" rtl="0">
              <a:spcBef>
                <a:spcPts val="0"/>
              </a:spcBef>
              <a:spcAft>
                <a:spcPts val="0"/>
              </a:spcAft>
              <a:buSzPts val="1100"/>
              <a:buChar char="●"/>
            </a:pPr>
            <a:r>
              <a:rPr lang="en"/>
              <a:t>Why do you think that the chimps did better? (e.g., There must be preconceived ideas)</a:t>
            </a:r>
            <a:endParaRPr/>
          </a:p>
          <a:p>
            <a:pPr marL="457200" lvl="0" indent="-298450" algn="l" rtl="0">
              <a:spcBef>
                <a:spcPts val="0"/>
              </a:spcBef>
              <a:spcAft>
                <a:spcPts val="0"/>
              </a:spcAft>
              <a:buSzPts val="1100"/>
              <a:buChar char="●"/>
            </a:pPr>
            <a:r>
              <a:rPr lang="en"/>
              <a:t>Many in the rich countries they think that they can never end extreme poverty. Of course they think so, because they do not know what has happened.</a:t>
            </a:r>
            <a:endParaRPr/>
          </a:p>
          <a:p>
            <a:pPr marL="457200" lvl="0" indent="-298450" algn="l" rtl="0">
              <a:spcBef>
                <a:spcPts val="0"/>
              </a:spcBef>
              <a:spcAft>
                <a:spcPts val="0"/>
              </a:spcAft>
              <a:buSzPts val="1100"/>
              <a:buChar char="●"/>
            </a:pPr>
            <a:r>
              <a:rPr lang="en"/>
              <a:t>The first thing to think about the future is to know about the present </a:t>
            </a:r>
            <a:endParaRPr/>
          </a:p>
        </p:txBody>
      </p:sp>
    </p:spTree>
    <p:extLst>
      <p:ext uri="{BB962C8B-B14F-4D97-AF65-F5344CB8AC3E}">
        <p14:creationId xmlns:p14="http://schemas.microsoft.com/office/powerpoint/2010/main" val="527373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dd1668e11_1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dd1668e11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we are situated?</a:t>
            </a:r>
            <a:endParaRPr/>
          </a:p>
        </p:txBody>
      </p:sp>
    </p:spTree>
    <p:extLst>
      <p:ext uri="{BB962C8B-B14F-4D97-AF65-F5344CB8AC3E}">
        <p14:creationId xmlns:p14="http://schemas.microsoft.com/office/powerpoint/2010/main" val="819235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dd1668e11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dd1668e11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has been a 10-year rise in life expectancy over the past five decades, thanks to great advances in healthcare across the world.</a:t>
            </a:r>
            <a:endParaRPr/>
          </a:p>
        </p:txBody>
      </p:sp>
    </p:spTree>
    <p:extLst>
      <p:ext uri="{BB962C8B-B14F-4D97-AF65-F5344CB8AC3E}">
        <p14:creationId xmlns:p14="http://schemas.microsoft.com/office/powerpoint/2010/main" val="3577702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dd1668e11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dd1668e11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This is what Sweden population answered</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64305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dd1668e11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dd1668e11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is what Sweden and Norway population answered </a:t>
            </a:r>
            <a:endParaRPr/>
          </a:p>
        </p:txBody>
      </p:sp>
    </p:spTree>
    <p:extLst>
      <p:ext uri="{BB962C8B-B14F-4D97-AF65-F5344CB8AC3E}">
        <p14:creationId xmlns:p14="http://schemas.microsoft.com/office/powerpoint/2010/main" val="3848697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dd1668e11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dd1668e11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see how we did.</a:t>
            </a:r>
            <a:endParaRPr/>
          </a:p>
          <a:p>
            <a:pPr marL="457200" lvl="0" indent="-298450" algn="l" rtl="0">
              <a:spcBef>
                <a:spcPts val="0"/>
              </a:spcBef>
              <a:spcAft>
                <a:spcPts val="0"/>
              </a:spcAft>
              <a:buSzPts val="1100"/>
              <a:buChar char="●"/>
            </a:pPr>
            <a:r>
              <a:rPr lang="en"/>
              <a:t>Thi is what the chimpanzees answered </a:t>
            </a:r>
            <a:endParaRPr/>
          </a:p>
          <a:p>
            <a:pPr marL="457200" lvl="0" indent="-298450" algn="l" rtl="0">
              <a:spcBef>
                <a:spcPts val="0"/>
              </a:spcBef>
              <a:spcAft>
                <a:spcPts val="0"/>
              </a:spcAft>
              <a:buSzPts val="1100"/>
              <a:buChar char="●"/>
            </a:pPr>
            <a:r>
              <a:rPr lang="en"/>
              <a:t>Chimpanzees are the random </a:t>
            </a:r>
            <a:endParaRPr/>
          </a:p>
        </p:txBody>
      </p:sp>
    </p:spTree>
    <p:extLst>
      <p:ext uri="{BB962C8B-B14F-4D97-AF65-F5344CB8AC3E}">
        <p14:creationId xmlns:p14="http://schemas.microsoft.com/office/powerpoint/2010/main" val="162114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512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dd1668e1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dd1668e11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do you think that we locate US?</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632713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dd1668e11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dd1668e11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Well, surprize! </a:t>
            </a:r>
            <a:endParaRPr/>
          </a:p>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14089760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dd1668e11_1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dd1668e11_1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Where are we here?</a:t>
            </a:r>
            <a:endParaRPr/>
          </a:p>
          <a:p>
            <a:pPr marL="457200" lvl="0" indent="-298450" algn="l" rtl="0">
              <a:spcBef>
                <a:spcPts val="0"/>
              </a:spcBef>
              <a:spcAft>
                <a:spcPts val="0"/>
              </a:spcAft>
              <a:buSzPts val="1100"/>
              <a:buChar char="●"/>
            </a:pPr>
            <a:r>
              <a:rPr lang="en"/>
              <a:t>Are we beaten by the chimps?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We don't understand how the US public could get this question so well, while they share the same ignorance pattern as the other countries when it comes to most global knowledge questions. Here’s what we believe that may explain why many people get this question wrong.</a:t>
            </a:r>
            <a:endParaRPr/>
          </a:p>
          <a:p>
            <a:pPr marL="457200" lvl="0" indent="-298450" algn="l" rtl="0">
              <a:spcBef>
                <a:spcPts val="0"/>
              </a:spcBef>
              <a:spcAft>
                <a:spcPts val="0"/>
              </a:spcAft>
              <a:buSzPts val="1100"/>
              <a:buChar char="●"/>
            </a:pPr>
            <a:r>
              <a:rPr lang="en"/>
              <a:t>The improved health status across the world is little known. This transition took many years and what the old generation in Nordic countries learned when going to school is no longer true. But this should apply to US as well…. We are puzzled</a:t>
            </a:r>
            <a:endParaRPr/>
          </a:p>
          <a:p>
            <a:pPr marL="457200" lvl="0" indent="-298450" algn="l" rtl="0">
              <a:spcBef>
                <a:spcPts val="0"/>
              </a:spcBef>
              <a:spcAft>
                <a:spcPts val="0"/>
              </a:spcAft>
              <a:buSzPts val="1100"/>
              <a:buChar char="●"/>
            </a:pPr>
            <a:r>
              <a:rPr lang="en"/>
              <a:t>The recent increase in global life expectancy across the world is one of those macro trends that seldom get reported in news media, because they happen too slowly and they are never associated with any news-worthy event. They go on for decades but the public are unaware of it.</a:t>
            </a:r>
            <a:endParaRPr/>
          </a:p>
          <a:p>
            <a:pPr marL="457200" lvl="0" indent="-298450" algn="l" rtl="0">
              <a:spcBef>
                <a:spcPts val="0"/>
              </a:spcBef>
              <a:spcAft>
                <a:spcPts val="0"/>
              </a:spcAft>
              <a:buSzPts val="1100"/>
              <a:buChar char="●"/>
            </a:pPr>
            <a:r>
              <a:rPr lang="en"/>
              <a:t>The wrong answers may be explained by the common misconception that a majority of people are still very poor. Roughly 1.5 billion people are extremely poor. Terribly poor. But the majority (other 5.5 billion people) live in middle or high income countries where basic health care is available to almost everybody. But the fact that so many are still poor, makes it difficult to realize that the average situation has improved enormously.</a:t>
            </a:r>
            <a:endParaRPr/>
          </a:p>
        </p:txBody>
      </p:sp>
    </p:spTree>
    <p:extLst>
      <p:ext uri="{BB962C8B-B14F-4D97-AF65-F5344CB8AC3E}">
        <p14:creationId xmlns:p14="http://schemas.microsoft.com/office/powerpoint/2010/main" val="1142275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dd1668e11_1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dd1668e11_1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Talk about the Ignorance Project</a:t>
            </a:r>
            <a:endParaRPr/>
          </a:p>
          <a:p>
            <a:pPr marL="457200" lvl="0" indent="-298450" algn="l" rtl="0">
              <a:spcBef>
                <a:spcPts val="0"/>
              </a:spcBef>
              <a:spcAft>
                <a:spcPts val="0"/>
              </a:spcAft>
              <a:buSzPts val="1100"/>
              <a:buChar char="●"/>
            </a:pPr>
            <a:r>
              <a:rPr lang="en"/>
              <a:t>Think about the preconceived ideas</a:t>
            </a:r>
            <a:endParaRPr/>
          </a:p>
          <a:p>
            <a:pPr marL="457200" lvl="0" indent="-298450" algn="l" rtl="0">
              <a:spcBef>
                <a:spcPts val="0"/>
              </a:spcBef>
              <a:spcAft>
                <a:spcPts val="0"/>
              </a:spcAft>
              <a:buSzPts val="1100"/>
              <a:buChar char="●"/>
            </a:pPr>
            <a:r>
              <a:rPr lang="en"/>
              <a:t>One of the main preconceived ideas is about the world income distribution</a:t>
            </a:r>
            <a:endParaRPr/>
          </a:p>
          <a:p>
            <a:pPr marL="457200" lvl="0" indent="-298450" algn="l" rtl="0">
              <a:spcBef>
                <a:spcPts val="0"/>
              </a:spcBef>
              <a:spcAft>
                <a:spcPts val="0"/>
              </a:spcAft>
              <a:buSzPts val="1100"/>
              <a:buChar char="●"/>
            </a:pPr>
            <a:r>
              <a:rPr lang="en"/>
              <a:t>The number o people on each income </a:t>
            </a:r>
            <a:endParaRPr/>
          </a:p>
          <a:p>
            <a:pPr marL="457200" lvl="0" indent="-298450" algn="l" rtl="0">
              <a:spcBef>
                <a:spcPts val="0"/>
              </a:spcBef>
              <a:spcAft>
                <a:spcPts val="0"/>
              </a:spcAft>
              <a:buSzPts val="1100"/>
              <a:buChar char="●"/>
            </a:pPr>
            <a:r>
              <a:rPr lang="en"/>
              <a:t>There was a big hump here, around $1 a day, and another big hump around $15. </a:t>
            </a:r>
            <a:endParaRPr/>
          </a:p>
        </p:txBody>
      </p:sp>
    </p:spTree>
    <p:extLst>
      <p:ext uri="{BB962C8B-B14F-4D97-AF65-F5344CB8AC3E}">
        <p14:creationId xmlns:p14="http://schemas.microsoft.com/office/powerpoint/2010/main" val="20879682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1200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63704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873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dd1668e11_1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dd1668e11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3161941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2168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755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0856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network of Florentine families contains two different relations. As a consequence, two families are sometimes connected by two lines: both a marriage edge and a business arc. Loops do not occur, although it is not impossible that members of the same family trade among themselves. In graph theory, a simple graph is a graph without multiple lines and, in the case of an undirected graph, without loops. A simple graph can easily be stored in a matrix, which is called an adjacency matrix or </a:t>
            </a:r>
            <a:r>
              <a:rPr lang="en-US" sz="1100" b="0" i="0" u="none" strike="noStrike" cap="none" dirty="0" err="1">
                <a:solidFill>
                  <a:srgbClr val="000000"/>
                </a:solidFill>
                <a:effectLst/>
                <a:latin typeface="Arial"/>
                <a:ea typeface="Arial"/>
                <a:cs typeface="Arial"/>
                <a:sym typeface="Arial"/>
              </a:rPr>
              <a:t>sociomatrix</a:t>
            </a:r>
            <a:r>
              <a:rPr lang="en-US" sz="1100" b="0" i="0" u="none" strike="noStrike" cap="none" dirty="0">
                <a:solidFill>
                  <a:srgbClr val="000000"/>
                </a:solidFill>
                <a:effectLst/>
                <a:latin typeface="Arial"/>
                <a:ea typeface="Arial"/>
                <a:cs typeface="Arial"/>
                <a:sym typeface="Arial"/>
              </a:rPr>
              <a:t>. So if we split the two relations in this network, we would obtain two simple graphs that can be represented by </a:t>
            </a:r>
            <a:r>
              <a:rPr lang="en-US" sz="1100" b="0" i="0" u="none" strike="noStrike" cap="none" dirty="0" err="1">
                <a:solidFill>
                  <a:srgbClr val="000000"/>
                </a:solidFill>
                <a:effectLst/>
                <a:latin typeface="Arial"/>
                <a:ea typeface="Arial"/>
                <a:cs typeface="Arial"/>
                <a:sym typeface="Arial"/>
              </a:rPr>
              <a:t>sociomatrices</a:t>
            </a:r>
            <a:r>
              <a:rPr lang="en-US"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637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1581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432fb4c74e_0_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2fb4c74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An image is not just an arbitrary function, these images are actually projections of 3D scenes, of 3D points</a:t>
            </a:r>
            <a:endParaRPr/>
          </a:p>
        </p:txBody>
      </p:sp>
    </p:spTree>
    <p:extLst>
      <p:ext uri="{BB962C8B-B14F-4D97-AF65-F5344CB8AC3E}">
        <p14:creationId xmlns:p14="http://schemas.microsoft.com/office/powerpoint/2010/main" val="11654087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32fb4c74e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32fb4c74e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731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18486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 anyone guess when was this? 2009 - </a:t>
            </a:r>
          </a:p>
        </p:txBody>
      </p:sp>
    </p:spTree>
    <p:extLst>
      <p:ext uri="{BB962C8B-B14F-4D97-AF65-F5344CB8AC3E}">
        <p14:creationId xmlns:p14="http://schemas.microsoft.com/office/powerpoint/2010/main" val="3394828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dd1668e11_1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dd1668e11_1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Let’s talk about some of the visualization created by our department at The University of Chicago</a:t>
            </a:r>
            <a:endParaRPr/>
          </a:p>
        </p:txBody>
      </p:sp>
    </p:spTree>
    <p:extLst>
      <p:ext uri="{BB962C8B-B14F-4D97-AF65-F5344CB8AC3E}">
        <p14:creationId xmlns:p14="http://schemas.microsoft.com/office/powerpoint/2010/main" val="12981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dd1668e11_1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dd1668e11_1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extLst>
      <p:ext uri="{BB962C8B-B14F-4D97-AF65-F5344CB8AC3E}">
        <p14:creationId xmlns:p14="http://schemas.microsoft.com/office/powerpoint/2010/main" val="2106864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dd691ad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dd691ad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941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10/29/19</a:t>
            </a:fld>
            <a:endParaRPr lang="en-US"/>
          </a:p>
        </p:txBody>
      </p:sp>
      <p:sp>
        <p:nvSpPr>
          <p:cNvPr id="5" name="Holder 5"/>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59316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10/29/19</a:t>
            </a:fld>
            <a:endParaRPr lang="en-US"/>
          </a:p>
        </p:txBody>
      </p:sp>
      <p:sp>
        <p:nvSpPr>
          <p:cNvPr id="6" name="Holder 6"/>
          <p:cNvSpPr>
            <a:spLocks noGrp="1"/>
          </p:cNvSpPr>
          <p:nvPr>
            <p:ph type="sldNum" sz="quarter" idx="7"/>
          </p:nvPr>
        </p:nvSpPr>
        <p:spPr/>
        <p:txBody>
          <a:bodyPr lIns="0" tIns="0" rIns="0" bIns="0"/>
          <a:lstStyle>
            <a:lvl1pPr>
              <a:defRPr sz="600" b="0" i="0">
                <a:solidFill>
                  <a:schemeClr val="tx1"/>
                </a:solidFill>
                <a:latin typeface="Arial"/>
                <a:cs typeface="Arial"/>
              </a:defRPr>
            </a:lvl1pPr>
          </a:lstStyle>
          <a:p>
            <a:pPr marL="19050">
              <a:spcBef>
                <a:spcPts val="19"/>
              </a:spcBef>
            </a:pPr>
            <a:fld id="{81D60167-4931-47E6-BA6A-407CBD079E47}" type="slidenum">
              <a:rPr lang="uk-UA" smtClean="0"/>
              <a:pPr marL="19050">
                <a:spcBef>
                  <a:spcPts val="19"/>
                </a:spcBef>
              </a:pPr>
              <a:t>‹#›</a:t>
            </a:fld>
            <a:endParaRPr lang="uk-UA" dirty="0"/>
          </a:p>
        </p:txBody>
      </p:sp>
    </p:spTree>
    <p:extLst>
      <p:ext uri="{BB962C8B-B14F-4D97-AF65-F5344CB8AC3E}">
        <p14:creationId xmlns:p14="http://schemas.microsoft.com/office/powerpoint/2010/main" val="1985543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10/29/19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512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szasz@uchicago.edu" TargetMode="External"/><Relationship Id="rId7" Type="http://schemas.openxmlformats.org/officeDocument/2006/relationships/hyperlink" Target="https://neubauercollegium.uchicag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neubauercollegium.uchicago.edu/faculty/visualization_for_understanding_and_exploration_vue/" TargetMode="External"/><Relationship Id="rId5" Type="http://schemas.openxmlformats.org/officeDocument/2006/relationships/hyperlink" Target="https://neubauercollegium.uchicago.edu/faculty/visualization_for_understanding_and_exploration_vue" TargetMode="External"/><Relationship Id="rId4" Type="http://schemas.openxmlformats.org/officeDocument/2006/relationships/hyperlink" Target="https://rcc.uchicago.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vue.rcc.uchicago.edu/"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oetheanddecandolle.rcc.uchicago.edu/"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hicago1919.or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rcc-uchicago/Intro_Computer_Vis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gapminder.org/tools/#$state$time$value=1975;;&amp;chart-type=mountain"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42.xml.rels><?xml version="1.0" encoding="UTF-8" standalone="yes"?>
<Relationships xmlns="http://schemas.openxmlformats.org/package/2006/relationships"><Relationship Id="rId3" Type="http://schemas.openxmlformats.org/officeDocument/2006/relationships/hyperlink" Target="https://public.tableau.com/" TargetMode="External"/><Relationship Id="rId2" Type="http://schemas.openxmlformats.org/officeDocument/2006/relationships/hyperlink" Target="https://datawrapper.de/" TargetMode="External"/><Relationship Id="rId1" Type="http://schemas.openxmlformats.org/officeDocument/2006/relationships/slideLayout" Target="../slideLayouts/slideLayout12.xml"/><Relationship Id="rId5" Type="http://schemas.openxmlformats.org/officeDocument/2006/relationships/hyperlink" Target="http://timeline.knightlab.com/" TargetMode="External"/><Relationship Id="rId4" Type="http://schemas.openxmlformats.org/officeDocument/2006/relationships/hyperlink" Target="http://raw.densitydesign.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1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rcc-uchicago/Satelite_image_intro"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mp4"/><Relationship Id="rId7"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png"/><Relationship Id="rId4" Type="http://schemas.openxmlformats.org/officeDocument/2006/relationships/video" Target="../media/media2.mp4"/><Relationship Id="rId9"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colab.research.google.com/drive/19cdkJBlK0c6k1j7Gf2YmA6wzj7qQLnz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bit.ly/2xSv4Jx" TargetMode="External"/><Relationship Id="rId4" Type="http://schemas.openxmlformats.org/officeDocument/2006/relationships/hyperlink" Target="https://bit.ly/2xVldm5"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eb.b.ebscohost.com.proxy.uchicago.edu/ehost/ebookviewer/ebook?sid=2e6efeab-8174-4202-b8d5-b35c2fb0958f%40sessionmgr120&amp;vid=0&amp;format=EB"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github.com/rcc-uchicago/Intro_Computer_Vision"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igraph.org/r/" TargetMode="External"/><Relationship Id="rId2" Type="http://schemas.openxmlformats.org/officeDocument/2006/relationships/hyperlink" Target="https://igraph.org/python/"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hashtagify.me/"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youtu.be/Zgc6lKeLSsE" TargetMode="Externa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https://youtu.be/KcxYYOansyI"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gephi.org/"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t.umblr.com/redirect?z=https://www.ncbi.nlm.nih.gov/pmc/articles/PMC6172751/&amp;t=ZDZiZmIyMTVlOTBjNWI1YTBjMWM4OWI2YzE0ZjRlYTIxNjE1NzU0ZSwxcENad3VEZw==&amp;b=t:sRmvvH_EFidq02AzPfVfig&amp;p=https://cytoscape-publications.tumblr.com/post/179200579083/microrna-expression-profile-of-urinary-exosomes-in&amp;m=1" TargetMode="External"/><Relationship Id="rId4" Type="http://schemas.openxmlformats.org/officeDocument/2006/relationships/hyperlink" Target="https://cytoscape.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rcc-visualization.slack.com/signup"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journals.plos.org/plosone/article?id=10.1371/journal.pone.0166083" TargetMode="External"/><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18199" y="12598"/>
            <a:ext cx="8707601"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t>Introduction to Information </a:t>
            </a:r>
            <a:r>
              <a:rPr lang="en-US" b="1" dirty="0"/>
              <a:t>Data Visualization</a:t>
            </a:r>
            <a:endParaRPr b="1" dirty="0"/>
          </a:p>
        </p:txBody>
      </p:sp>
      <p:sp>
        <p:nvSpPr>
          <p:cNvPr id="55" name="Google Shape;55;p13"/>
          <p:cNvSpPr txBox="1">
            <a:spLocks noGrp="1"/>
          </p:cNvSpPr>
          <p:nvPr>
            <p:ph type="subTitle" idx="1"/>
          </p:nvPr>
        </p:nvSpPr>
        <p:spPr>
          <a:xfrm>
            <a:off x="311708" y="372149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Kazutaka “Taka</a:t>
            </a:r>
            <a:r>
              <a:rPr lang="en-US"/>
              <a:t>” Takahashi</a:t>
            </a:r>
            <a:endParaRPr dirty="0"/>
          </a:p>
          <a:p>
            <a:pPr marL="0" lvl="0" indent="0" algn="ctr" rtl="0">
              <a:spcBef>
                <a:spcPts val="0"/>
              </a:spcBef>
              <a:spcAft>
                <a:spcPts val="0"/>
              </a:spcAft>
              <a:buNone/>
            </a:pPr>
            <a:r>
              <a:rPr lang="en-US" u="sng" dirty="0">
                <a:solidFill>
                  <a:schemeClr val="hlink"/>
                </a:solidFill>
                <a:hlinkClick r:id="rId3"/>
              </a:rPr>
              <a:t>kazutaka</a:t>
            </a:r>
            <a:r>
              <a:rPr lang="en" u="sng" dirty="0">
                <a:solidFill>
                  <a:schemeClr val="hlink"/>
                </a:solidFill>
                <a:hlinkClick r:id="rId3"/>
              </a:rPr>
              <a:t>@uchicago.edu</a:t>
            </a:r>
            <a:endParaRPr dirty="0"/>
          </a:p>
          <a:p>
            <a:pPr marL="1371600" lvl="0" indent="457200" algn="l" rtl="0">
              <a:spcBef>
                <a:spcPts val="0"/>
              </a:spcBef>
              <a:spcAft>
                <a:spcPts val="0"/>
              </a:spcAft>
              <a:buNone/>
            </a:pPr>
            <a:r>
              <a:rPr lang="en" u="sng" dirty="0">
                <a:solidFill>
                  <a:schemeClr val="hlink"/>
                </a:solidFill>
                <a:hlinkClick r:id="rId4"/>
              </a:rPr>
              <a:t>Research Computing Center</a:t>
            </a:r>
            <a:endParaRPr dirty="0"/>
          </a:p>
        </p:txBody>
      </p:sp>
      <p:sp>
        <p:nvSpPr>
          <p:cNvPr id="6" name="Google Shape;55;p13"/>
          <p:cNvSpPr txBox="1">
            <a:spLocks/>
          </p:cNvSpPr>
          <p:nvPr/>
        </p:nvSpPr>
        <p:spPr>
          <a:xfrm>
            <a:off x="124691" y="1668898"/>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endParaRPr lang="en-US" dirty="0"/>
          </a:p>
          <a:p>
            <a:pPr marL="0" indent="0"/>
            <a:r>
              <a:rPr lang="en-US" sz="2400" b="1" dirty="0">
                <a:solidFill>
                  <a:schemeClr val="tx1"/>
                </a:solidFill>
                <a:hlinkClick r:id="rId5"/>
              </a:rPr>
              <a:t>This workshop is sponsored by </a:t>
            </a:r>
            <a:r>
              <a:rPr lang="en-US" sz="2400" b="1" dirty="0">
                <a:solidFill>
                  <a:schemeClr val="tx1"/>
                </a:solidFill>
                <a:hlinkClick r:id="rId6"/>
              </a:rPr>
              <a:t>Visualization for Understanding and Exploration (VUE)</a:t>
            </a:r>
            <a:r>
              <a:rPr lang="en-US" sz="2400" dirty="0">
                <a:solidFill>
                  <a:schemeClr val="tx1"/>
                </a:solidFill>
              </a:rPr>
              <a:t>  project at the </a:t>
            </a:r>
            <a:r>
              <a:rPr lang="en-US" sz="2400" dirty="0" err="1">
                <a:solidFill>
                  <a:schemeClr val="tx1"/>
                </a:solidFill>
                <a:hlinkClick r:id="rId7"/>
              </a:rPr>
              <a:t>Neubauer</a:t>
            </a:r>
            <a:r>
              <a:rPr lang="en-US" sz="2400" dirty="0">
                <a:solidFill>
                  <a:schemeClr val="tx1"/>
                </a:solidFill>
                <a:hlinkClick r:id="rId7"/>
              </a:rPr>
              <a:t> Collegium</a:t>
            </a:r>
            <a:endParaRPr lang="en-US" sz="24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10</a:t>
            </a:fld>
            <a:endParaRPr dirty="0"/>
          </a:p>
        </p:txBody>
      </p:sp>
      <p:sp>
        <p:nvSpPr>
          <p:cNvPr id="2" name="object 2"/>
          <p:cNvSpPr txBox="1">
            <a:spLocks noGrp="1"/>
          </p:cNvSpPr>
          <p:nvPr>
            <p:ph type="title"/>
          </p:nvPr>
        </p:nvSpPr>
        <p:spPr>
          <a:xfrm>
            <a:off x="1384020" y="589368"/>
            <a:ext cx="5783104" cy="945291"/>
          </a:xfrm>
          <a:prstGeom prst="rect">
            <a:avLst/>
          </a:prstGeom>
        </p:spPr>
        <p:txBody>
          <a:bodyPr spcFirstLastPara="1" vert="horz" wrap="square" lIns="0" tIns="9049" rIns="0" bIns="0" rtlCol="0" anchor="t" anchorCtr="0">
            <a:spAutoFit/>
          </a:bodyPr>
          <a:lstStyle/>
          <a:p>
            <a:pPr marL="9525" marR="3810">
              <a:spcBef>
                <a:spcPts val="71"/>
              </a:spcBef>
            </a:pPr>
            <a:r>
              <a:rPr sz="3000" spc="86" dirty="0"/>
              <a:t>“I</a:t>
            </a:r>
            <a:r>
              <a:rPr sz="3000" spc="-589" dirty="0"/>
              <a:t> </a:t>
            </a:r>
            <a:r>
              <a:rPr sz="3000" spc="-172" dirty="0"/>
              <a:t>keep </a:t>
            </a:r>
            <a:r>
              <a:rPr sz="3000" spc="-184" dirty="0"/>
              <a:t>saying </a:t>
            </a:r>
            <a:r>
              <a:rPr sz="3000" spc="-4" dirty="0"/>
              <a:t>that </a:t>
            </a:r>
            <a:r>
              <a:rPr sz="3000" spc="-34" dirty="0"/>
              <a:t>the </a:t>
            </a:r>
            <a:r>
              <a:rPr sz="3000" spc="-229" dirty="0"/>
              <a:t>sexy </a:t>
            </a:r>
            <a:r>
              <a:rPr sz="3000" spc="-49" dirty="0"/>
              <a:t>job </a:t>
            </a:r>
            <a:r>
              <a:rPr sz="3000" spc="-38" dirty="0"/>
              <a:t>in </a:t>
            </a:r>
            <a:r>
              <a:rPr sz="3000" spc="-34" dirty="0"/>
              <a:t>the  </a:t>
            </a:r>
            <a:r>
              <a:rPr sz="3000" spc="-90" dirty="0"/>
              <a:t>next </a:t>
            </a:r>
            <a:r>
              <a:rPr sz="3000" spc="-150" dirty="0"/>
              <a:t>10 </a:t>
            </a:r>
            <a:r>
              <a:rPr sz="3000" spc="-188" dirty="0"/>
              <a:t>years </a:t>
            </a:r>
            <a:r>
              <a:rPr sz="3000" spc="4" dirty="0"/>
              <a:t>will </a:t>
            </a:r>
            <a:r>
              <a:rPr sz="3000" spc="-139" dirty="0"/>
              <a:t>be</a:t>
            </a:r>
            <a:r>
              <a:rPr sz="3000" spc="-375" dirty="0"/>
              <a:t> </a:t>
            </a:r>
            <a:r>
              <a:rPr sz="3000" spc="-79" dirty="0"/>
              <a:t>statisticians”</a:t>
            </a:r>
            <a:endParaRPr sz="3000" dirty="0"/>
          </a:p>
        </p:txBody>
      </p:sp>
      <p:sp>
        <p:nvSpPr>
          <p:cNvPr id="3" name="object 3"/>
          <p:cNvSpPr txBox="1"/>
          <p:nvPr/>
        </p:nvSpPr>
        <p:spPr>
          <a:xfrm>
            <a:off x="1384020" y="2009489"/>
            <a:ext cx="4896803" cy="425116"/>
          </a:xfrm>
          <a:prstGeom prst="rect">
            <a:avLst/>
          </a:prstGeom>
        </p:spPr>
        <p:txBody>
          <a:bodyPr vert="horz" wrap="square" lIns="0" tIns="9525" rIns="0" bIns="0" rtlCol="0">
            <a:spAutoFit/>
          </a:bodyPr>
          <a:lstStyle/>
          <a:p>
            <a:pPr marL="9525">
              <a:spcBef>
                <a:spcPts val="75"/>
              </a:spcBef>
            </a:pPr>
            <a:r>
              <a:rPr sz="2700" spc="-158" dirty="0"/>
              <a:t>Hal </a:t>
            </a:r>
            <a:r>
              <a:rPr sz="2700" spc="-135" dirty="0"/>
              <a:t>Varian, </a:t>
            </a:r>
            <a:r>
              <a:rPr sz="2700" spc="-143" dirty="0"/>
              <a:t>Chief Economist</a:t>
            </a:r>
            <a:r>
              <a:rPr sz="2700" spc="-161" dirty="0"/>
              <a:t> </a:t>
            </a:r>
            <a:r>
              <a:rPr sz="2700" spc="-158" dirty="0"/>
              <a:t>Google</a:t>
            </a:r>
            <a:endParaRPr sz="2700" dirty="0"/>
          </a:p>
        </p:txBody>
      </p:sp>
      <p:sp>
        <p:nvSpPr>
          <p:cNvPr id="4" name="object 4"/>
          <p:cNvSpPr txBox="1"/>
          <p:nvPr/>
        </p:nvSpPr>
        <p:spPr>
          <a:xfrm>
            <a:off x="1874368" y="3658134"/>
            <a:ext cx="5949791" cy="932467"/>
          </a:xfrm>
          <a:prstGeom prst="rect">
            <a:avLst/>
          </a:prstGeom>
        </p:spPr>
        <p:txBody>
          <a:bodyPr vert="horz" wrap="square" lIns="0" tIns="9049" rIns="0" bIns="0" rtlCol="0">
            <a:spAutoFit/>
          </a:bodyPr>
          <a:lstStyle/>
          <a:p>
            <a:pPr marL="1199198" marR="3810" indent="-1190149">
              <a:spcBef>
                <a:spcPts val="71"/>
              </a:spcBef>
            </a:pPr>
            <a:r>
              <a:rPr sz="3000" spc="-124" dirty="0"/>
              <a:t>Statisticians </a:t>
            </a:r>
            <a:r>
              <a:rPr sz="3000" spc="4" dirty="0"/>
              <a:t>will </a:t>
            </a:r>
            <a:r>
              <a:rPr sz="3000" spc="-124" dirty="0"/>
              <a:t>never </a:t>
            </a:r>
            <a:r>
              <a:rPr sz="3000" spc="-184" dirty="0"/>
              <a:t>have </a:t>
            </a:r>
            <a:r>
              <a:rPr sz="3000" spc="-233" dirty="0"/>
              <a:t>a </a:t>
            </a:r>
            <a:r>
              <a:rPr sz="3000" spc="-229" dirty="0"/>
              <a:t>sexy</a:t>
            </a:r>
            <a:r>
              <a:rPr sz="3000" spc="-338" dirty="0"/>
              <a:t> </a:t>
            </a:r>
            <a:r>
              <a:rPr sz="3000" spc="-53" dirty="0"/>
              <a:t>job.  </a:t>
            </a:r>
            <a:r>
              <a:rPr sz="3000" spc="-124" dirty="0"/>
              <a:t>Data-powered </a:t>
            </a:r>
            <a:r>
              <a:rPr sz="3000" spc="-79" dirty="0"/>
              <a:t>storytellers</a:t>
            </a:r>
            <a:r>
              <a:rPr sz="3000" spc="-195" dirty="0"/>
              <a:t> </a:t>
            </a:r>
            <a:r>
              <a:rPr sz="3000" spc="-15" dirty="0"/>
              <a:t>will.</a:t>
            </a:r>
            <a:endParaRPr sz="3000" dirty="0"/>
          </a:p>
        </p:txBody>
      </p:sp>
    </p:spTree>
    <p:extLst>
      <p:ext uri="{BB962C8B-B14F-4D97-AF65-F5344CB8AC3E}">
        <p14:creationId xmlns:p14="http://schemas.microsoft.com/office/powerpoint/2010/main" val="127788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724" y="494398"/>
            <a:ext cx="7407035" cy="2054248"/>
          </a:xfrm>
          <a:prstGeom prst="rect">
            <a:avLst/>
          </a:prstGeom>
        </p:spPr>
        <p:txBody>
          <a:bodyPr spcFirstLastPara="1" vert="horz" wrap="square" lIns="0" tIns="10001" rIns="0" bIns="0" rtlCol="0" anchor="t" anchorCtr="0">
            <a:spAutoFit/>
          </a:bodyPr>
          <a:lstStyle/>
          <a:p>
            <a:pPr marL="9525">
              <a:spcBef>
                <a:spcPts val="79"/>
              </a:spcBef>
            </a:pPr>
            <a:r>
              <a:rPr lang="en-US" spc="-127" dirty="0"/>
              <a:t>Visualization -&gt; “</a:t>
            </a:r>
            <a:r>
              <a:rPr lang="en-US" i="1" spc="-127" dirty="0"/>
              <a:t>Sanity</a:t>
            </a:r>
            <a:r>
              <a:rPr lang="en-US" spc="-127" dirty="0"/>
              <a:t>” Check</a:t>
            </a:r>
            <a:br>
              <a:rPr lang="en-US" spc="-127" dirty="0"/>
            </a:br>
            <a:br>
              <a:rPr lang="en-US" spc="-127" dirty="0"/>
            </a:br>
            <a:r>
              <a:rPr lang="en-US" spc="-127" dirty="0"/>
              <a:t>Statistics -&gt; Quantify the “</a:t>
            </a:r>
            <a:r>
              <a:rPr lang="en-US" i="1" spc="-127" dirty="0"/>
              <a:t>hunch</a:t>
            </a:r>
            <a:r>
              <a:rPr lang="en-US" spc="-127" dirty="0"/>
              <a:t>”</a:t>
            </a:r>
            <a:br>
              <a:rPr lang="en-US" spc="-127" dirty="0"/>
            </a:br>
            <a:endParaRPr spc="-150" dirty="0">
              <a:solidFill>
                <a:srgbClr val="FF0000"/>
              </a:solidFill>
            </a:endParaRPr>
          </a:p>
        </p:txBody>
      </p:sp>
      <p:sp>
        <p:nvSpPr>
          <p:cNvPr id="4" name="object 2"/>
          <p:cNvSpPr txBox="1">
            <a:spLocks/>
          </p:cNvSpPr>
          <p:nvPr/>
        </p:nvSpPr>
        <p:spPr>
          <a:xfrm>
            <a:off x="1315723" y="1379844"/>
            <a:ext cx="7407035" cy="2562079"/>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27" dirty="0"/>
            </a:br>
            <a:br>
              <a:rPr lang="en-US" spc="-127" dirty="0"/>
            </a:br>
            <a:r>
              <a:rPr lang="en-US" spc="-127" dirty="0"/>
              <a:t>Visualization </a:t>
            </a:r>
            <a:r>
              <a:rPr lang="en-US" spc="-64" dirty="0"/>
              <a:t>!= </a:t>
            </a:r>
            <a:r>
              <a:rPr lang="en-US" spc="-326" dirty="0"/>
              <a:t>Sexy</a:t>
            </a:r>
            <a:r>
              <a:rPr lang="en-US" spc="-371" dirty="0"/>
              <a:t> </a:t>
            </a:r>
            <a:r>
              <a:rPr lang="en-US" spc="-150" dirty="0"/>
              <a:t>Pictures</a:t>
            </a:r>
            <a:br>
              <a:rPr lang="en-US" spc="-150" dirty="0"/>
            </a:br>
            <a:br>
              <a:rPr lang="en-US" spc="-150" dirty="0"/>
            </a:br>
            <a:endParaRPr lang="en-US" spc="-150" dirty="0">
              <a:solidFill>
                <a:srgbClr val="FF0000"/>
              </a:solidFill>
            </a:endParaRPr>
          </a:p>
        </p:txBody>
      </p:sp>
      <p:sp>
        <p:nvSpPr>
          <p:cNvPr id="5" name="object 2"/>
          <p:cNvSpPr txBox="1">
            <a:spLocks/>
          </p:cNvSpPr>
          <p:nvPr/>
        </p:nvSpPr>
        <p:spPr>
          <a:xfrm>
            <a:off x="1315723" y="2820294"/>
            <a:ext cx="7407035" cy="1546417"/>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br>
              <a:rPr lang="en-US" spc="-150" dirty="0"/>
            </a:br>
            <a:r>
              <a:rPr lang="en-US" spc="-150" dirty="0"/>
              <a:t>Visualization -&gt; Story telling </a:t>
            </a:r>
            <a:r>
              <a:rPr lang="en-US" spc="-150" dirty="0">
                <a:solidFill>
                  <a:srgbClr val="FF0000"/>
                </a:solidFill>
              </a:rPr>
              <a:t>(with your message)</a:t>
            </a:r>
          </a:p>
        </p:txBody>
      </p:sp>
    </p:spTree>
    <p:extLst>
      <p:ext uri="{BB962C8B-B14F-4D97-AF65-F5344CB8AC3E}">
        <p14:creationId xmlns:p14="http://schemas.microsoft.com/office/powerpoint/2010/main" val="143129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3"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4" grpId="0"/>
      <p:bldP spid="4" grpId="1"/>
      <p:bldP spid="4" grpId="2"/>
      <p:bldP spid="4" grpId="3"/>
      <p:bldP spid="5" grpId="0"/>
      <p:bldP spid="5" grpId="1"/>
      <p:bldP spid="5" grpId="2"/>
      <p:bldP spid="5" grpId="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D0EF-71A7-8245-9909-ACA7069BBE17}"/>
              </a:ext>
            </a:extLst>
          </p:cNvPr>
          <p:cNvSpPr>
            <a:spLocks noGrp="1"/>
          </p:cNvSpPr>
          <p:nvPr>
            <p:ph type="title"/>
          </p:nvPr>
        </p:nvSpPr>
        <p:spPr/>
        <p:txBody>
          <a:bodyPr/>
          <a:lstStyle/>
          <a:p>
            <a:r>
              <a:rPr lang="en-US" dirty="0"/>
              <a:t>What are the stories? </a:t>
            </a:r>
            <a:br>
              <a:rPr lang="en-US" dirty="0"/>
            </a:br>
            <a:r>
              <a:rPr lang="en-US" dirty="0"/>
              <a:t>What are data looking like? </a:t>
            </a:r>
          </a:p>
        </p:txBody>
      </p:sp>
    </p:spTree>
    <p:extLst>
      <p:ext uri="{BB962C8B-B14F-4D97-AF65-F5344CB8AC3E}">
        <p14:creationId xmlns:p14="http://schemas.microsoft.com/office/powerpoint/2010/main" val="925237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32"/>
          <p:cNvPicPr preferRelativeResize="0"/>
          <p:nvPr/>
        </p:nvPicPr>
        <p:blipFill>
          <a:blip r:embed="rId3">
            <a:alphaModFix/>
          </a:blip>
          <a:stretch>
            <a:fillRect/>
          </a:stretch>
        </p:blipFill>
        <p:spPr>
          <a:xfrm>
            <a:off x="1826425" y="0"/>
            <a:ext cx="5837050" cy="5143499"/>
          </a:xfrm>
          <a:prstGeom prst="rect">
            <a:avLst/>
          </a:prstGeom>
          <a:noFill/>
          <a:ln>
            <a:noFill/>
          </a:ln>
        </p:spPr>
      </p:pic>
    </p:spTree>
    <p:extLst>
      <p:ext uri="{BB962C8B-B14F-4D97-AF65-F5344CB8AC3E}">
        <p14:creationId xmlns:p14="http://schemas.microsoft.com/office/powerpoint/2010/main" val="3991253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3"/>
          <p:cNvSpPr txBox="1">
            <a:spLocks noGrp="1"/>
          </p:cNvSpPr>
          <p:nvPr>
            <p:ph type="title"/>
          </p:nvPr>
        </p:nvSpPr>
        <p:spPr>
          <a:xfrm>
            <a:off x="311700" y="1999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VUE - Visualization for Understanding and Exploration</a:t>
            </a:r>
            <a:endParaRPr sz="4800"/>
          </a:p>
          <a:p>
            <a:pPr marL="0" lvl="0" indent="0" algn="l" rtl="0">
              <a:spcBef>
                <a:spcPts val="0"/>
              </a:spcBef>
              <a:spcAft>
                <a:spcPts val="0"/>
              </a:spcAft>
              <a:buNone/>
            </a:pPr>
            <a:endParaRPr/>
          </a:p>
        </p:txBody>
      </p:sp>
      <p:sp>
        <p:nvSpPr>
          <p:cNvPr id="421" name="Google Shape;421;p33"/>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RCC’s Visualization for Humanity and Social Science</a:t>
            </a:r>
            <a:endParaRPr sz="4800" dirty="0"/>
          </a:p>
          <a:p>
            <a:pPr marL="0" lvl="0" indent="0" algn="ctr" rtl="0">
              <a:spcBef>
                <a:spcPts val="0"/>
              </a:spcBef>
              <a:spcAft>
                <a:spcPts val="0"/>
              </a:spcAft>
              <a:buNone/>
            </a:pPr>
            <a:endParaRPr sz="3600" dirty="0"/>
          </a:p>
        </p:txBody>
      </p:sp>
    </p:spTree>
    <p:extLst>
      <p:ext uri="{BB962C8B-B14F-4D97-AF65-F5344CB8AC3E}">
        <p14:creationId xmlns:p14="http://schemas.microsoft.com/office/powerpoint/2010/main" val="369960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Themes</a:t>
            </a:r>
            <a:endParaRPr sz="4800"/>
          </a:p>
        </p:txBody>
      </p:sp>
      <p:sp>
        <p:nvSpPr>
          <p:cNvPr id="427" name="Google Shape;42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lvl="0" indent="-381000">
              <a:buSzPts val="2400"/>
            </a:pPr>
            <a:r>
              <a:rPr lang="en-US" sz="2400" dirty="0"/>
              <a:t>Spatial data visualization – This year’s theme for VUE</a:t>
            </a:r>
          </a:p>
          <a:p>
            <a:pPr lvl="1" indent="-381000">
              <a:spcBef>
                <a:spcPts val="0"/>
              </a:spcBef>
              <a:buSzPts val="2400"/>
            </a:pPr>
            <a:r>
              <a:rPr lang="en-US" sz="2400" dirty="0"/>
              <a:t>1919 Chicago Riot project (Prof. John Clegg) </a:t>
            </a:r>
          </a:p>
          <a:p>
            <a:pPr marL="457200" lvl="0" indent="-381000" algn="l" rtl="0">
              <a:spcBef>
                <a:spcPts val="0"/>
              </a:spcBef>
              <a:spcAft>
                <a:spcPts val="0"/>
              </a:spcAft>
              <a:buSzPts val="2400"/>
              <a:buChar char="●"/>
            </a:pPr>
            <a:r>
              <a:rPr lang="en" sz="2400" dirty="0"/>
              <a:t>Text (Information) data visualization – Last year’s theme</a:t>
            </a:r>
          </a:p>
          <a:p>
            <a:pPr marL="876300" lvl="1" indent="-342900">
              <a:spcBef>
                <a:spcPts val="0"/>
              </a:spcBef>
              <a:buSzPts val="2400"/>
              <a:buFont typeface="Courier New" panose="02070309020205020404" pitchFamily="49" charset="0"/>
              <a:buChar char="o"/>
            </a:pPr>
            <a:r>
              <a:rPr lang="en" sz="2400" dirty="0">
                <a:hlinkClick r:id="rId3"/>
              </a:rPr>
              <a:t>Textual Analysis and Visual Comparison</a:t>
            </a:r>
            <a:r>
              <a:rPr lang="en" sz="2400" dirty="0"/>
              <a:t>  (Agatha Kim, </a:t>
            </a:r>
            <a:r>
              <a:rPr lang="en" sz="2400" dirty="0" err="1"/>
              <a:t>Ph.D</a:t>
            </a:r>
            <a:r>
              <a:rPr lang="en" sz="2400" dirty="0"/>
              <a:t> candidate)</a:t>
            </a:r>
          </a:p>
          <a:p>
            <a:pPr lvl="0" indent="-381000">
              <a:buSzPts val="2400"/>
            </a:pPr>
            <a:r>
              <a:rPr lang="en-US" sz="2400" dirty="0"/>
              <a:t>Text Pairs (a large number of pairs) visualization</a:t>
            </a:r>
          </a:p>
          <a:p>
            <a:pPr marL="876300" lvl="1" indent="-342900">
              <a:spcBef>
                <a:spcPts val="0"/>
              </a:spcBef>
              <a:buSzPts val="2400"/>
              <a:buFont typeface="Courier New" panose="02070309020205020404" pitchFamily="49" charset="0"/>
              <a:buChar char="o"/>
            </a:pPr>
            <a:r>
              <a:rPr lang="en-US" sz="2400" dirty="0"/>
              <a:t>How can we show pair-wise correlational structures of a large corpuses (ARTFL)</a:t>
            </a:r>
          </a:p>
          <a:p>
            <a:pPr marL="876300" lvl="1" indent="-342900">
              <a:spcBef>
                <a:spcPts val="0"/>
              </a:spcBef>
              <a:buSzPts val="2400"/>
              <a:buFont typeface="Courier New" panose="02070309020205020404" pitchFamily="49" charset="0"/>
              <a:buChar char="o"/>
            </a:pPr>
            <a:endParaRPr sz="2400" dirty="0"/>
          </a:p>
        </p:txBody>
      </p:sp>
    </p:spTree>
    <p:extLst>
      <p:ext uri="{BB962C8B-B14F-4D97-AF65-F5344CB8AC3E}">
        <p14:creationId xmlns:p14="http://schemas.microsoft.com/office/powerpoint/2010/main" val="146376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4800"/>
              <a:t>Example - 1919 Chicago Riot </a:t>
            </a:r>
            <a:endParaRPr sz="4800"/>
          </a:p>
        </p:txBody>
      </p:sp>
      <p:sp>
        <p:nvSpPr>
          <p:cNvPr id="433" name="Google Shape;433;p35"/>
          <p:cNvSpPr txBox="1">
            <a:spLocks noGrp="1"/>
          </p:cNvSpPr>
          <p:nvPr>
            <p:ph type="body" idx="1"/>
          </p:nvPr>
        </p:nvSpPr>
        <p:spPr>
          <a:xfrm>
            <a:off x="311700" y="14020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chemeClr val="tx1"/>
                </a:solidFill>
              </a:rPr>
              <a:t>Mapping the 1919 Chicago Riot</a:t>
            </a:r>
            <a:r>
              <a:rPr lang="en" sz="2400" dirty="0">
                <a:solidFill>
                  <a:schemeClr val="tx1"/>
                </a:solidFill>
              </a:rPr>
              <a:t> is a collaborative project to visualize the 1919 riot combining original historical sources with modern geospatial technologies. We have compiled official reports and contemporary newspaper articles to map and detail incidents of deaths, injury and arson that occurred during the riots, as well as geo-locating original photographs taken during that time.</a:t>
            </a:r>
            <a:endParaRPr sz="2400" dirty="0">
              <a:solidFill>
                <a:schemeClr val="tx1"/>
              </a:solidFill>
            </a:endParaRPr>
          </a:p>
          <a:p>
            <a:pPr marL="0" lvl="0" indent="0" algn="l" rtl="0">
              <a:spcBef>
                <a:spcPts val="1600"/>
              </a:spcBef>
              <a:spcAft>
                <a:spcPts val="1600"/>
              </a:spcAft>
              <a:buNone/>
            </a:pPr>
            <a:r>
              <a:rPr lang="en" sz="2400" dirty="0">
                <a:solidFill>
                  <a:schemeClr val="tx1"/>
                </a:solidFill>
              </a:rPr>
              <a:t>For more information about the riot: https://chicago1919.org</a:t>
            </a:r>
            <a:endParaRPr sz="2400" dirty="0">
              <a:solidFill>
                <a:schemeClr val="tx1"/>
              </a:solidFill>
            </a:endParaRPr>
          </a:p>
        </p:txBody>
      </p:sp>
    </p:spTree>
    <p:extLst>
      <p:ext uri="{BB962C8B-B14F-4D97-AF65-F5344CB8AC3E}">
        <p14:creationId xmlns:p14="http://schemas.microsoft.com/office/powerpoint/2010/main" val="3217606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title"/>
          </p:nvPr>
        </p:nvSpPr>
        <p:spPr>
          <a:xfrm>
            <a:off x="311700" y="126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Workflow</a:t>
            </a:r>
            <a:endParaRPr sz="4800"/>
          </a:p>
        </p:txBody>
      </p:sp>
      <p:sp>
        <p:nvSpPr>
          <p:cNvPr id="439" name="Google Shape;439;p36"/>
          <p:cNvSpPr txBox="1">
            <a:spLocks noGrp="1"/>
          </p:cNvSpPr>
          <p:nvPr>
            <p:ph type="body" idx="1"/>
          </p:nvPr>
        </p:nvSpPr>
        <p:spPr>
          <a:xfrm>
            <a:off x="311700" y="9583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 sz="2000"/>
              <a:t>PI’s group collect data (incident, geo-location, descriptions, and images)</a:t>
            </a:r>
            <a:endParaRPr sz="2000"/>
          </a:p>
          <a:p>
            <a:pPr marL="457200" lvl="0" indent="-355600" algn="l" rtl="0">
              <a:spcBef>
                <a:spcPts val="0"/>
              </a:spcBef>
              <a:spcAft>
                <a:spcPts val="0"/>
              </a:spcAft>
              <a:buSzPts val="2000"/>
              <a:buAutoNum type="arabicPeriod"/>
            </a:pPr>
            <a:r>
              <a:rPr lang="en" sz="2000"/>
              <a:t>RCC worked on coming up with a data workflow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format </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Data storage (Google Drive)</a:t>
            </a:r>
            <a:endParaRPr sz="2000"/>
          </a:p>
          <a:p>
            <a:pPr marL="914400" marR="0" lvl="1" indent="-355600" algn="l" rtl="0">
              <a:lnSpc>
                <a:spcPct val="115000"/>
              </a:lnSpc>
              <a:spcBef>
                <a:spcPts val="0"/>
              </a:spcBef>
              <a:spcAft>
                <a:spcPts val="0"/>
              </a:spcAft>
              <a:buSzPts val="2000"/>
              <a:buAutoNum type="alphaLcPeriod"/>
            </a:pPr>
            <a:r>
              <a:rPr lang="en" sz="2000"/>
              <a:t>Assist geocoding and georeferencing (using current and historical maps)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Mapping data (Google drive) -&gt; arcGIS </a:t>
            </a:r>
            <a:endParaRPr sz="2000"/>
          </a:p>
          <a:p>
            <a:pPr marL="914400" marR="0" lvl="1" indent="-355600" algn="l" rtl="0">
              <a:lnSpc>
                <a:spcPct val="115000"/>
              </a:lnSpc>
              <a:spcBef>
                <a:spcPts val="0"/>
              </a:spcBef>
              <a:spcAft>
                <a:spcPts val="0"/>
              </a:spcAft>
              <a:buSzPts val="2000"/>
              <a:buAutoNum type="alphaLcPeriod"/>
            </a:pPr>
            <a:r>
              <a:rPr lang="en" sz="2000"/>
              <a:t>Making time evolving movie of the incidents</a:t>
            </a:r>
            <a:endParaRPr sz="2000"/>
          </a:p>
          <a:p>
            <a:pPr marL="914400" marR="0" lvl="1" indent="-355600" algn="l" rtl="0">
              <a:lnSpc>
                <a:spcPct val="115000"/>
              </a:lnSpc>
              <a:spcBef>
                <a:spcPts val="0"/>
              </a:spcBef>
              <a:spcAft>
                <a:spcPts val="0"/>
              </a:spcAft>
              <a:buClr>
                <a:schemeClr val="lt2"/>
              </a:buClr>
              <a:buSzPts val="2000"/>
              <a:buFont typeface="Arial"/>
              <a:buAutoNum type="alphaLcPeriod"/>
            </a:pPr>
            <a:r>
              <a:rPr lang="en" sz="2000"/>
              <a:t>Put the contents on a website </a:t>
            </a:r>
            <a:endParaRPr sz="2000"/>
          </a:p>
          <a:p>
            <a:pPr marL="457200" lvl="0" indent="-355600" algn="l" rtl="0">
              <a:spcBef>
                <a:spcPts val="0"/>
              </a:spcBef>
              <a:spcAft>
                <a:spcPts val="0"/>
              </a:spcAft>
              <a:buSzPts val="2000"/>
              <a:buAutoNum type="arabicPeriod"/>
            </a:pPr>
            <a:r>
              <a:rPr lang="en" sz="2000" u="sng">
                <a:solidFill>
                  <a:schemeClr val="hlink"/>
                </a:solidFill>
                <a:hlinkClick r:id="rId3"/>
              </a:rPr>
              <a:t>Final product</a:t>
            </a:r>
            <a:r>
              <a:rPr lang="en" sz="2000"/>
              <a:t> </a:t>
            </a:r>
            <a:endParaRPr sz="2000"/>
          </a:p>
        </p:txBody>
      </p:sp>
    </p:spTree>
    <p:extLst>
      <p:ext uri="{BB962C8B-B14F-4D97-AF65-F5344CB8AC3E}">
        <p14:creationId xmlns:p14="http://schemas.microsoft.com/office/powerpoint/2010/main" val="2314136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311700" y="387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4800" dirty="0"/>
              <a:t>Example – Text Analysis and Visual Comparison</a:t>
            </a:r>
            <a:endParaRPr sz="4800" dirty="0"/>
          </a:p>
        </p:txBody>
      </p:sp>
      <p:sp>
        <p:nvSpPr>
          <p:cNvPr id="433" name="Google Shape;433;p35"/>
          <p:cNvSpPr txBox="1">
            <a:spLocks noGrp="1"/>
          </p:cNvSpPr>
          <p:nvPr>
            <p:ph type="body" idx="1"/>
          </p:nvPr>
        </p:nvSpPr>
        <p:spPr>
          <a:xfrm>
            <a:off x="311700" y="1688375"/>
            <a:ext cx="8520600" cy="3416400"/>
          </a:xfrm>
          <a:prstGeom prst="rect">
            <a:avLst/>
          </a:prstGeom>
        </p:spPr>
        <p:txBody>
          <a:bodyPr spcFirstLastPara="1" wrap="square" lIns="91425" tIns="91425" rIns="91425" bIns="91425" anchor="t" anchorCtr="0">
            <a:noAutofit/>
          </a:bodyPr>
          <a:lstStyle/>
          <a:p>
            <a:pPr marL="0" lvl="0" indent="0">
              <a:buNone/>
            </a:pPr>
            <a:r>
              <a:rPr lang="en-US" b="1" dirty="0"/>
              <a:t>Graduate student Agatha Kim's research project will attempt to provide the visual complement to my dissertation chapter on Johann Wolfgang von Goethe (1749-1832) and Augustin Pyramus de Candolle (1778-1841). The visuals presented here show the components of each scientific text. What kind of thoughts—whether they be logical, descriptive, philosophical in nature—are present in each text, and in what ratios? How does each type of thought-component interact with other components within a given text? What can the visual and numerical findings tell about the character of each scientific text, and does it correspond to the nineteenth-century views or assumptions about that text? </a:t>
            </a:r>
            <a:endParaRPr sz="2400" dirty="0">
              <a:solidFill>
                <a:schemeClr val="tx1"/>
              </a:solidFill>
            </a:endParaRPr>
          </a:p>
        </p:txBody>
      </p:sp>
    </p:spTree>
    <p:extLst>
      <p:ext uri="{BB962C8B-B14F-4D97-AF65-F5344CB8AC3E}">
        <p14:creationId xmlns:p14="http://schemas.microsoft.com/office/powerpoint/2010/main" val="2862810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6"/>
          <p:cNvSpPr txBox="1">
            <a:spLocks noGrp="1"/>
          </p:cNvSpPr>
          <p:nvPr>
            <p:ph type="title"/>
          </p:nvPr>
        </p:nvSpPr>
        <p:spPr>
          <a:xfrm>
            <a:off x="311700" y="1261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Workflow</a:t>
            </a:r>
            <a:endParaRPr sz="4800"/>
          </a:p>
        </p:txBody>
      </p:sp>
      <p:sp>
        <p:nvSpPr>
          <p:cNvPr id="439" name="Google Shape;439;p36"/>
          <p:cNvSpPr txBox="1">
            <a:spLocks noGrp="1"/>
          </p:cNvSpPr>
          <p:nvPr>
            <p:ph type="body" idx="1"/>
          </p:nvPr>
        </p:nvSpPr>
        <p:spPr>
          <a:xfrm>
            <a:off x="311700" y="9583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AutoNum type="arabicPeriod"/>
            </a:pPr>
            <a:r>
              <a:rPr lang="en-US" sz="2000" dirty="0"/>
              <a:t>How do we visualize the data???</a:t>
            </a:r>
          </a:p>
          <a:p>
            <a:pPr marL="457200" lvl="0" indent="-355600" algn="l" rtl="0">
              <a:spcBef>
                <a:spcPts val="0"/>
              </a:spcBef>
              <a:spcAft>
                <a:spcPts val="0"/>
              </a:spcAft>
              <a:buSzPts val="2000"/>
              <a:buAutoNum type="arabicPeriod"/>
            </a:pPr>
            <a:endParaRPr sz="2000" dirty="0"/>
          </a:p>
        </p:txBody>
      </p:sp>
      <p:pic>
        <p:nvPicPr>
          <p:cNvPr id="3" name="Picture 2">
            <a:extLst>
              <a:ext uri="{FF2B5EF4-FFF2-40B4-BE49-F238E27FC236}">
                <a16:creationId xmlns:a16="http://schemas.microsoft.com/office/drawing/2014/main" id="{50A7EBD4-91C0-AE4B-94F1-9C1BA777862C}"/>
              </a:ext>
            </a:extLst>
          </p:cNvPr>
          <p:cNvPicPr>
            <a:picLocks noChangeAspect="1"/>
          </p:cNvPicPr>
          <p:nvPr/>
        </p:nvPicPr>
        <p:blipFill>
          <a:blip r:embed="rId3"/>
          <a:stretch>
            <a:fillRect/>
          </a:stretch>
        </p:blipFill>
        <p:spPr>
          <a:xfrm>
            <a:off x="804042" y="1684336"/>
            <a:ext cx="6232634" cy="3133373"/>
          </a:xfrm>
          <a:prstGeom prst="rect">
            <a:avLst/>
          </a:prstGeom>
        </p:spPr>
      </p:pic>
    </p:spTree>
    <p:extLst>
      <p:ext uri="{BB962C8B-B14F-4D97-AF65-F5344CB8AC3E}">
        <p14:creationId xmlns:p14="http://schemas.microsoft.com/office/powerpoint/2010/main" val="3540274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325704" y="544498"/>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u="sng" dirty="0">
                <a:solidFill>
                  <a:schemeClr val="hlink"/>
                </a:solidFill>
                <a:hlinkClick r:id="rId3"/>
              </a:rPr>
              <a:t>Git depot for the files and today’s presentation: </a:t>
            </a:r>
          </a:p>
          <a:p>
            <a:pPr marL="0" lvl="0" indent="0" algn="l" rtl="0">
              <a:spcBef>
                <a:spcPts val="0"/>
              </a:spcBef>
              <a:spcAft>
                <a:spcPts val="0"/>
              </a:spcAft>
              <a:buNone/>
            </a:pPr>
            <a:endParaRPr lang="en-US" sz="2400" b="1" u="sng" dirty="0">
              <a:solidFill>
                <a:schemeClr val="hlink"/>
              </a:solidFill>
              <a:hlinkClick r:id="rId3"/>
            </a:endParaRPr>
          </a:p>
          <a:p>
            <a:r>
              <a:rPr lang="en-US" sz="2800" dirty="0"/>
              <a:t>https://</a:t>
            </a:r>
            <a:r>
              <a:rPr lang="en-US" sz="2800" dirty="0" err="1"/>
              <a:t>github.com</a:t>
            </a:r>
            <a:r>
              <a:rPr lang="en-US" sz="2800" dirty="0"/>
              <a:t>/</a:t>
            </a:r>
            <a:r>
              <a:rPr lang="en-US" sz="2800" dirty="0" err="1"/>
              <a:t>rcc-uchicago</a:t>
            </a:r>
            <a:r>
              <a:rPr lang="en-US" sz="2800" dirty="0"/>
              <a:t>/workshop-</a:t>
            </a:r>
            <a:r>
              <a:rPr lang="en-US" sz="2800" dirty="0" err="1"/>
              <a:t>IntroDataVisualization</a:t>
            </a:r>
            <a:r>
              <a:rPr lang="en-US" sz="2800" dirty="0"/>
              <a:t>/tree/master/2019Fall</a:t>
            </a:r>
            <a:endParaRPr lang="en-US" sz="2400" b="1" u="sng" dirty="0">
              <a:solidFill>
                <a:schemeClr val="hlink"/>
              </a:solidFill>
              <a:hlinkClick r:id="rId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53BE7-AB16-1F48-9B52-23D09DB94FD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258145-D2E1-F44D-BB51-23C3669C1177}"/>
              </a:ext>
            </a:extLst>
          </p:cNvPr>
          <p:cNvSpPr>
            <a:spLocks noGrp="1"/>
          </p:cNvSpPr>
          <p:nvPr>
            <p:ph type="body" idx="1"/>
          </p:nvPr>
        </p:nvSpPr>
        <p:spPr/>
        <p:txBody>
          <a:bodyPr/>
          <a:lstStyle/>
          <a:p>
            <a:pPr lvl="0" indent="-355600">
              <a:buSzPts val="2000"/>
              <a:buAutoNum type="arabicPeriod"/>
            </a:pPr>
            <a:r>
              <a:rPr lang="en-US" sz="2000" dirty="0"/>
              <a:t>H</a:t>
            </a:r>
            <a:r>
              <a:rPr lang="en-US" sz="2400" dirty="0"/>
              <a:t>ow can we compare two documents? </a:t>
            </a:r>
          </a:p>
          <a:p>
            <a:pPr lvl="0" indent="-355600">
              <a:buSzPts val="2000"/>
              <a:buAutoNum type="arabicPeriod"/>
            </a:pPr>
            <a:r>
              <a:rPr lang="en-US" sz="2400" dirty="0"/>
              <a:t>What platform/language to use? 	</a:t>
            </a:r>
          </a:p>
          <a:p>
            <a:pPr lvl="1" indent="-355600">
              <a:buSzPts val="2000"/>
            </a:pPr>
            <a:r>
              <a:rPr lang="en-US" sz="2400" dirty="0"/>
              <a:t>Huge thanks to Andrew McNutt (</a:t>
            </a:r>
            <a:r>
              <a:rPr lang="en-US" sz="2400" dirty="0" err="1"/>
              <a:t>Ph.D</a:t>
            </a:r>
            <a:r>
              <a:rPr lang="en-US" sz="2400" dirty="0"/>
              <a:t> candidate in CS department) </a:t>
            </a:r>
          </a:p>
          <a:p>
            <a:pPr lvl="0" indent="-355600">
              <a:buSzPts val="2000"/>
              <a:buAutoNum type="arabicPeriod"/>
            </a:pPr>
            <a:r>
              <a:rPr lang="en-US" sz="2400" u="sng" dirty="0">
                <a:solidFill>
                  <a:schemeClr val="hlink"/>
                </a:solidFill>
              </a:rPr>
              <a:t>How can we visualize the cluster structures of the data?</a:t>
            </a:r>
          </a:p>
          <a:p>
            <a:pPr lvl="1" indent="-355600">
              <a:buSzPts val="2000"/>
            </a:pPr>
            <a:r>
              <a:rPr lang="en-US" sz="2400" u="sng" dirty="0">
                <a:solidFill>
                  <a:schemeClr val="hlink"/>
                </a:solidFill>
              </a:rPr>
              <a:t>T-SNE + Force Directed graph visualization </a:t>
            </a:r>
          </a:p>
          <a:p>
            <a:pPr lvl="0" indent="-355600">
              <a:buSzPts val="2000"/>
              <a:buAutoNum type="arabicPeriod"/>
            </a:pPr>
            <a:r>
              <a:rPr lang="en-US" sz="2400" u="sng" dirty="0">
                <a:solidFill>
                  <a:schemeClr val="hlink"/>
                </a:solidFill>
              </a:rPr>
              <a:t>Background for story telling – Project Website</a:t>
            </a:r>
          </a:p>
          <a:p>
            <a:pPr lvl="0" indent="-355600">
              <a:buSzPts val="2000"/>
              <a:buAutoNum type="arabicPeriod"/>
            </a:pPr>
            <a:r>
              <a:rPr lang="en-US" sz="2400" u="sng" dirty="0">
                <a:solidFill>
                  <a:schemeClr val="hlink"/>
                </a:solidFill>
              </a:rPr>
              <a:t>Final product</a:t>
            </a:r>
            <a:r>
              <a:rPr lang="en-US" sz="2400" dirty="0"/>
              <a:t> </a:t>
            </a:r>
          </a:p>
          <a:p>
            <a:endParaRPr lang="en-US" dirty="0"/>
          </a:p>
        </p:txBody>
      </p:sp>
    </p:spTree>
    <p:extLst>
      <p:ext uri="{BB962C8B-B14F-4D97-AF65-F5344CB8AC3E}">
        <p14:creationId xmlns:p14="http://schemas.microsoft.com/office/powerpoint/2010/main" val="259646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information about VUE</a:t>
            </a:r>
            <a:endParaRPr/>
          </a:p>
        </p:txBody>
      </p:sp>
      <p:sp>
        <p:nvSpPr>
          <p:cNvPr id="451" name="Google Shape;451;p38"/>
          <p:cNvSpPr txBox="1">
            <a:spLocks noGrp="1"/>
          </p:cNvSpPr>
          <p:nvPr>
            <p:ph type="body" idx="1"/>
          </p:nvPr>
        </p:nvSpPr>
        <p:spPr>
          <a:xfrm>
            <a:off x="311700" y="299587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Contact: Kazutaka Takahashi (</a:t>
            </a:r>
            <a:r>
              <a:rPr lang="en" dirty="0" err="1"/>
              <a:t>kazutaka@rcc.uchicago.edu</a:t>
            </a:r>
            <a:r>
              <a:rPr lang="en" dirty="0"/>
              <a:t>)</a:t>
            </a:r>
            <a:endParaRPr dirty="0"/>
          </a:p>
          <a:p>
            <a:pPr marL="0" lvl="0" indent="0" algn="l" rtl="0">
              <a:spcBef>
                <a:spcPts val="1600"/>
              </a:spcBef>
              <a:spcAft>
                <a:spcPts val="1600"/>
              </a:spcAft>
              <a:buNone/>
            </a:pPr>
            <a:r>
              <a:rPr lang="en" dirty="0"/>
              <a:t>Or </a:t>
            </a:r>
            <a:r>
              <a:rPr lang="en" dirty="0" err="1"/>
              <a:t>vue@rcc.uchicago.edu</a:t>
            </a:r>
            <a:endParaRPr dirty="0"/>
          </a:p>
        </p:txBody>
      </p:sp>
      <p:sp>
        <p:nvSpPr>
          <p:cNvPr id="452" name="Google Shape;452;p38"/>
          <p:cNvSpPr txBox="1">
            <a:spLocks noGrp="1"/>
          </p:cNvSpPr>
          <p:nvPr>
            <p:ph type="title"/>
          </p:nvPr>
        </p:nvSpPr>
        <p:spPr>
          <a:xfrm>
            <a:off x="256225" y="242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questions? </a:t>
            </a:r>
            <a:endParaRPr/>
          </a:p>
        </p:txBody>
      </p:sp>
      <p:sp>
        <p:nvSpPr>
          <p:cNvPr id="453" name="Google Shape;453;p38"/>
          <p:cNvSpPr txBox="1">
            <a:spLocks noGrp="1"/>
          </p:cNvSpPr>
          <p:nvPr>
            <p:ph type="body" idx="1"/>
          </p:nvPr>
        </p:nvSpPr>
        <p:spPr>
          <a:xfrm>
            <a:off x="408625" y="1017725"/>
            <a:ext cx="8520600" cy="157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vue.rcc.uchicago.edu</a:t>
            </a:r>
            <a:endParaRPr dirty="0"/>
          </a:p>
          <a:p>
            <a:pPr marL="0" lvl="0" indent="0" algn="l" rtl="0">
              <a:spcBef>
                <a:spcPts val="1600"/>
              </a:spcBef>
              <a:spcAft>
                <a:spcPts val="1600"/>
              </a:spcAft>
              <a:buNone/>
            </a:pPr>
            <a:r>
              <a:rPr lang="en" dirty="0"/>
              <a:t>We will host more workshops and Hackathon – if you have any questions, please let us know. </a:t>
            </a:r>
            <a:endParaRPr dirty="0"/>
          </a:p>
        </p:txBody>
      </p:sp>
    </p:spTree>
    <p:extLst>
      <p:ext uri="{BB962C8B-B14F-4D97-AF65-F5344CB8AC3E}">
        <p14:creationId xmlns:p14="http://schemas.microsoft.com/office/powerpoint/2010/main" val="3065053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D255-2EB8-BD48-9DBC-2C8144A92BE4}"/>
              </a:ext>
            </a:extLst>
          </p:cNvPr>
          <p:cNvSpPr>
            <a:spLocks noGrp="1"/>
          </p:cNvSpPr>
          <p:nvPr>
            <p:ph type="title"/>
          </p:nvPr>
        </p:nvSpPr>
        <p:spPr/>
        <p:txBody>
          <a:bodyPr/>
          <a:lstStyle/>
          <a:p>
            <a:r>
              <a:rPr lang="en-US" dirty="0"/>
              <a:t>What are the stories to tell? </a:t>
            </a:r>
            <a:br>
              <a:rPr lang="en-US" dirty="0"/>
            </a:br>
            <a:endParaRPr lang="en-US" dirty="0"/>
          </a:p>
        </p:txBody>
      </p:sp>
      <p:sp>
        <p:nvSpPr>
          <p:cNvPr id="3" name="Text Placeholder 2">
            <a:extLst>
              <a:ext uri="{FF2B5EF4-FFF2-40B4-BE49-F238E27FC236}">
                <a16:creationId xmlns:a16="http://schemas.microsoft.com/office/drawing/2014/main" id="{DBBDE551-70BC-0947-83DB-7B415C092494}"/>
              </a:ext>
            </a:extLst>
          </p:cNvPr>
          <p:cNvSpPr>
            <a:spLocks noGrp="1"/>
          </p:cNvSpPr>
          <p:nvPr>
            <p:ph type="body" idx="1"/>
          </p:nvPr>
        </p:nvSpPr>
        <p:spPr/>
        <p:txBody>
          <a:bodyPr/>
          <a:lstStyle/>
          <a:p>
            <a:r>
              <a:rPr lang="en-US" sz="2400" dirty="0"/>
              <a:t>Two surveys:</a:t>
            </a:r>
          </a:p>
          <a:p>
            <a:pPr lvl="1"/>
            <a:r>
              <a:rPr lang="en-US" sz="2400" dirty="0"/>
              <a:t>Temporal evolution of world poverty</a:t>
            </a:r>
          </a:p>
          <a:p>
            <a:pPr lvl="1"/>
            <a:r>
              <a:rPr lang="en-US" sz="2400" dirty="0"/>
              <a:t>Life Expectancy </a:t>
            </a:r>
          </a:p>
        </p:txBody>
      </p:sp>
    </p:spTree>
    <p:extLst>
      <p:ext uri="{BB962C8B-B14F-4D97-AF65-F5344CB8AC3E}">
        <p14:creationId xmlns:p14="http://schemas.microsoft.com/office/powerpoint/2010/main" val="3232549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11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In the last 20 years the percent of people living in extreme poverty has…?</a:t>
            </a:r>
            <a:endParaRPr sz="3600" dirty="0"/>
          </a:p>
          <a:p>
            <a:pPr marL="0" lvl="0" indent="0" algn="ctr" rtl="0">
              <a:spcBef>
                <a:spcPts val="0"/>
              </a:spcBef>
              <a:spcAft>
                <a:spcPts val="0"/>
              </a:spcAft>
              <a:buNone/>
            </a:pPr>
            <a:endParaRPr sz="3600" dirty="0"/>
          </a:p>
        </p:txBody>
      </p:sp>
      <p:sp>
        <p:nvSpPr>
          <p:cNvPr id="62" name="Google Shape;62;p14"/>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66" name="Google Shape;66;p14"/>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doubled</a:t>
            </a:r>
            <a:endParaRPr sz="3600" dirty="0">
              <a:solidFill>
                <a:schemeClr val="tx1"/>
              </a:solidFill>
            </a:endParaRPr>
          </a:p>
        </p:txBody>
      </p:sp>
      <p:sp>
        <p:nvSpPr>
          <p:cNvPr id="69" name="Google Shape;69;p14"/>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Remained almost the same</a:t>
            </a:r>
            <a:endParaRPr sz="3600" dirty="0">
              <a:solidFill>
                <a:schemeClr val="tx1"/>
              </a:solidFill>
            </a:endParaRPr>
          </a:p>
        </p:txBody>
      </p:sp>
      <p:sp>
        <p:nvSpPr>
          <p:cNvPr id="70" name="Google Shape;70;p14"/>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71" name="Google Shape;71;p14"/>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72" name="Google Shape;72;p14"/>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73" name="Google Shape;73;p14"/>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1831189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79" name="Google Shape;79;p15"/>
          <p:cNvSpPr/>
          <p:nvPr/>
        </p:nvSpPr>
        <p:spPr>
          <a:xfrm>
            <a:off x="1897150" y="21023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897150" y="305355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83" name="Google Shape;83;p15"/>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50 years</a:t>
            </a:r>
            <a:endParaRPr sz="3600" dirty="0">
              <a:solidFill>
                <a:schemeClr val="tx1"/>
              </a:solidFill>
            </a:endParaRPr>
          </a:p>
        </p:txBody>
      </p:sp>
      <p:sp>
        <p:nvSpPr>
          <p:cNvPr id="86" name="Google Shape;86;p15"/>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60 years</a:t>
            </a:r>
            <a:endParaRPr sz="3600" dirty="0">
              <a:solidFill>
                <a:schemeClr val="tx1"/>
              </a:solidFill>
            </a:endParaRPr>
          </a:p>
        </p:txBody>
      </p:sp>
      <p:sp>
        <p:nvSpPr>
          <p:cNvPr id="87" name="Google Shape;87;p15"/>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88" name="Google Shape;88;p15"/>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89" name="Google Shape;89;p15"/>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90" name="Google Shape;90;p15"/>
          <p:cNvSpPr txBox="1"/>
          <p:nvPr/>
        </p:nvSpPr>
        <p:spPr>
          <a:xfrm>
            <a:off x="1274425" y="38905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Tree>
    <p:extLst>
      <p:ext uri="{BB962C8B-B14F-4D97-AF65-F5344CB8AC3E}">
        <p14:creationId xmlns:p14="http://schemas.microsoft.com/office/powerpoint/2010/main" val="3788620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311700" y="2091600"/>
            <a:ext cx="8520600" cy="96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Answers</a:t>
            </a:r>
            <a:endParaRPr sz="6000"/>
          </a:p>
        </p:txBody>
      </p:sp>
    </p:spTree>
    <p:extLst>
      <p:ext uri="{BB962C8B-B14F-4D97-AF65-F5344CB8AC3E}">
        <p14:creationId xmlns:p14="http://schemas.microsoft.com/office/powerpoint/2010/main" val="3563091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In the last 20 years the percent of people living in extreme poverty has…?</a:t>
            </a:r>
            <a:endParaRPr sz="3600"/>
          </a:p>
          <a:p>
            <a:pPr marL="0" lvl="0" indent="0" algn="ctr" rtl="0">
              <a:spcBef>
                <a:spcPts val="0"/>
              </a:spcBef>
              <a:spcAft>
                <a:spcPts val="0"/>
              </a:spcAft>
              <a:buNone/>
            </a:pPr>
            <a:endParaRPr sz="3600"/>
          </a:p>
        </p:txBody>
      </p:sp>
      <p:sp>
        <p:nvSpPr>
          <p:cNvPr id="101" name="Google Shape;101;p17"/>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05" name="Google Shape;105;p17"/>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txBox="1"/>
          <p:nvPr/>
        </p:nvSpPr>
        <p:spPr>
          <a:xfrm>
            <a:off x="2585700" y="1988000"/>
            <a:ext cx="45297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Almost doubled</a:t>
            </a:r>
            <a:endParaRPr sz="3600">
              <a:solidFill>
                <a:srgbClr val="999999"/>
              </a:solidFill>
            </a:endParaRPr>
          </a:p>
        </p:txBody>
      </p:sp>
      <p:sp>
        <p:nvSpPr>
          <p:cNvPr id="108" name="Google Shape;108;p17"/>
          <p:cNvSpPr txBox="1"/>
          <p:nvPr/>
        </p:nvSpPr>
        <p:spPr>
          <a:xfrm>
            <a:off x="2585700" y="2996400"/>
            <a:ext cx="6246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Remained almost the same</a:t>
            </a:r>
            <a:endParaRPr sz="3600">
              <a:solidFill>
                <a:srgbClr val="999999"/>
              </a:solidFill>
            </a:endParaRPr>
          </a:p>
        </p:txBody>
      </p:sp>
      <p:sp>
        <p:nvSpPr>
          <p:cNvPr id="109" name="Google Shape;109;p17"/>
          <p:cNvSpPr txBox="1"/>
          <p:nvPr/>
        </p:nvSpPr>
        <p:spPr>
          <a:xfrm>
            <a:off x="2585700" y="3947650"/>
            <a:ext cx="52332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Almost halved</a:t>
            </a:r>
            <a:endParaRPr sz="3600" dirty="0">
              <a:solidFill>
                <a:schemeClr val="tx1"/>
              </a:solidFill>
            </a:endParaRPr>
          </a:p>
        </p:txBody>
      </p:sp>
      <p:sp>
        <p:nvSpPr>
          <p:cNvPr id="110" name="Google Shape;110;p17"/>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11" name="Google Shape;111;p17"/>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12" name="Google Shape;112;p17"/>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13" name="Google Shape;113;p17"/>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Tree>
    <p:extLst>
      <p:ext uri="{BB962C8B-B14F-4D97-AF65-F5344CB8AC3E}">
        <p14:creationId xmlns:p14="http://schemas.microsoft.com/office/powerpoint/2010/main" val="2120517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p:nvPr/>
        </p:nvPicPr>
        <p:blipFill>
          <a:blip r:embed="rId3">
            <a:alphaModFix/>
          </a:blip>
          <a:stretch>
            <a:fillRect/>
          </a:stretch>
        </p:blipFill>
        <p:spPr>
          <a:xfrm>
            <a:off x="457200" y="0"/>
            <a:ext cx="8177033" cy="5143500"/>
          </a:xfrm>
          <a:prstGeom prst="rect">
            <a:avLst/>
          </a:prstGeom>
          <a:noFill/>
          <a:ln>
            <a:noFill/>
          </a:ln>
        </p:spPr>
      </p:pic>
    </p:spTree>
    <p:extLst>
      <p:ext uri="{BB962C8B-B14F-4D97-AF65-F5344CB8AC3E}">
        <p14:creationId xmlns:p14="http://schemas.microsoft.com/office/powerpoint/2010/main" val="2126558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470025" y="0"/>
            <a:ext cx="8203955" cy="5143500"/>
          </a:xfrm>
          <a:prstGeom prst="rect">
            <a:avLst/>
          </a:prstGeom>
          <a:noFill/>
          <a:ln>
            <a:noFill/>
          </a:ln>
        </p:spPr>
      </p:pic>
    </p:spTree>
    <p:extLst>
      <p:ext uri="{BB962C8B-B14F-4D97-AF65-F5344CB8AC3E}">
        <p14:creationId xmlns:p14="http://schemas.microsoft.com/office/powerpoint/2010/main" val="861026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29" name="Google Shape;129;p20"/>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33" name="Google Shape;133;p20"/>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36" name="Google Shape;136;p20"/>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37" name="Google Shape;137;p20"/>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38" name="Google Shape;138;p20"/>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39" name="Google Shape;139;p20"/>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40" name="Google Shape;140;p20"/>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41" name="Google Shape;141;p20"/>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42" name="Google Shape;142;p20"/>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43" name="Google Shape;143;p20"/>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44" name="Google Shape;144;p20"/>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45" name="Google Shape;145;p20"/>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spTree>
    <p:extLst>
      <p:ext uri="{BB962C8B-B14F-4D97-AF65-F5344CB8AC3E}">
        <p14:creationId xmlns:p14="http://schemas.microsoft.com/office/powerpoint/2010/main" val="91807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91450" y="918472"/>
            <a:ext cx="7961100" cy="121512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data visualization?</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lnSpc>
                <a:spcPts val="2400"/>
              </a:lnSpc>
              <a:buChar char="–"/>
              <a:tabLst>
                <a:tab pos="983615" algn="l"/>
                <a:tab pos="984250" algn="l"/>
              </a:tabLst>
            </a:pPr>
            <a:r>
              <a:rPr lang="en-US" sz="3200" spc="-65" dirty="0"/>
              <a:t>Creating </a:t>
            </a:r>
            <a:r>
              <a:rPr lang="en-US" sz="3200" spc="-45" dirty="0"/>
              <a:t>appropriate </a:t>
            </a:r>
            <a:r>
              <a:rPr lang="en-US" sz="3200" spc="-95" dirty="0"/>
              <a:t>and </a:t>
            </a:r>
            <a:r>
              <a:rPr lang="en-US" sz="3200" spc="-35" dirty="0"/>
              <a:t>informative </a:t>
            </a:r>
            <a:r>
              <a:rPr lang="en-US" sz="3200" spc="-60" dirty="0"/>
              <a:t>pictures </a:t>
            </a:r>
            <a:r>
              <a:rPr lang="en-US" sz="3200" spc="-5" dirty="0"/>
              <a:t>of</a:t>
            </a:r>
            <a:r>
              <a:rPr lang="en-US" sz="3200" spc="-270" dirty="0"/>
              <a:t> </a:t>
            </a:r>
            <a:r>
              <a:rPr lang="en-US" sz="3200" spc="-160" dirty="0"/>
              <a:t>a </a:t>
            </a:r>
            <a:r>
              <a:rPr lang="en-US" sz="3200" spc="-70" dirty="0"/>
              <a:t>dataset</a:t>
            </a:r>
          </a:p>
          <a:p>
            <a:pPr marL="984250" lvl="1" indent="-514350">
              <a:lnSpc>
                <a:spcPts val="2400"/>
              </a:lnSpc>
              <a:buChar char="–"/>
              <a:tabLst>
                <a:tab pos="983615" algn="l"/>
                <a:tab pos="984250" algn="l"/>
              </a:tabLst>
            </a:pPr>
            <a:endParaRPr lang="en-US" sz="3200" dirty="0"/>
          </a:p>
          <a:p>
            <a:pPr marL="984250" lvl="1" indent="-514350">
              <a:lnSpc>
                <a:spcPts val="2400"/>
              </a:lnSpc>
              <a:buChar char="–"/>
              <a:tabLst>
                <a:tab pos="983615" algn="l"/>
                <a:tab pos="984250" algn="l"/>
              </a:tabLst>
            </a:pPr>
            <a:r>
              <a:rPr lang="en-US" sz="3200" spc="-25" dirty="0"/>
              <a:t>Iterative </a:t>
            </a:r>
            <a:r>
              <a:rPr lang="en-US" sz="3200" spc="-45" dirty="0"/>
              <a:t>exploration </a:t>
            </a:r>
            <a:r>
              <a:rPr lang="en-US" sz="3200" spc="-5" dirty="0"/>
              <a:t>of</a:t>
            </a:r>
            <a:r>
              <a:rPr lang="en-US" sz="3200" spc="-254" dirty="0"/>
              <a:t> </a:t>
            </a:r>
            <a:r>
              <a:rPr lang="en-US" sz="3200" spc="-65" dirty="0"/>
              <a:t>data</a:t>
            </a: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51" name="Google Shape;151;p21"/>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55" name="Google Shape;155;p21"/>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58" name="Google Shape;158;p21"/>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59" name="Google Shape;159;p21"/>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60" name="Google Shape;160;p21"/>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61" name="Google Shape;161;p21"/>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62" name="Google Shape;162;p21"/>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63" name="Google Shape;163;p21"/>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64" name="Google Shape;164;p21"/>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65" name="Google Shape;165;p21"/>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66" name="Google Shape;166;p21"/>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67" name="Google Shape;167;p21"/>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68" name="Google Shape;168;p21"/>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69" name="Google Shape;169;p21"/>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0" name="Google Shape;170;p21"/>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71" name="Google Shape;171;p21"/>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1274930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2"/>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177" name="Google Shape;177;p22"/>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181" name="Google Shape;181;p22"/>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txBox="1"/>
          <p:nvPr/>
        </p:nvSpPr>
        <p:spPr>
          <a:xfrm>
            <a:off x="1442700" y="14988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Almost doubled</a:t>
            </a:r>
            <a:endParaRPr sz="2400">
              <a:solidFill>
                <a:srgbClr val="999999"/>
              </a:solidFill>
            </a:endParaRPr>
          </a:p>
        </p:txBody>
      </p:sp>
      <p:sp>
        <p:nvSpPr>
          <p:cNvPr id="184" name="Google Shape;184;p22"/>
          <p:cNvSpPr txBox="1"/>
          <p:nvPr/>
        </p:nvSpPr>
        <p:spPr>
          <a:xfrm>
            <a:off x="1376875" y="2453075"/>
            <a:ext cx="243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99999"/>
                </a:solidFill>
              </a:rPr>
              <a:t>Remained about the same</a:t>
            </a:r>
            <a:endParaRPr sz="2400">
              <a:solidFill>
                <a:srgbClr val="999999"/>
              </a:solidFill>
            </a:endParaRPr>
          </a:p>
        </p:txBody>
      </p:sp>
      <p:sp>
        <p:nvSpPr>
          <p:cNvPr id="185" name="Google Shape;185;p22"/>
          <p:cNvSpPr txBox="1"/>
          <p:nvPr/>
        </p:nvSpPr>
        <p:spPr>
          <a:xfrm>
            <a:off x="1442700" y="340340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Almost halved</a:t>
            </a:r>
            <a:endParaRPr sz="2400" dirty="0">
              <a:solidFill>
                <a:schemeClr val="tx1"/>
              </a:solidFill>
            </a:endParaRPr>
          </a:p>
        </p:txBody>
      </p:sp>
      <p:sp>
        <p:nvSpPr>
          <p:cNvPr id="186" name="Google Shape;186;p22"/>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187" name="Google Shape;187;p22"/>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188" name="Google Shape;188;p22"/>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189" name="Google Shape;189;p22"/>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190" name="Google Shape;190;p22"/>
          <p:cNvSpPr txBox="1"/>
          <p:nvPr/>
        </p:nvSpPr>
        <p:spPr>
          <a:xfrm>
            <a:off x="4125525" y="1091600"/>
            <a:ext cx="15840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dirty="0">
                <a:solidFill>
                  <a:schemeClr val="tx1"/>
                </a:solidFill>
              </a:rPr>
              <a:t>US</a:t>
            </a:r>
            <a:endParaRPr sz="3000" dirty="0">
              <a:solidFill>
                <a:schemeClr val="tx1"/>
              </a:solidFill>
            </a:endParaRPr>
          </a:p>
        </p:txBody>
      </p:sp>
      <p:sp>
        <p:nvSpPr>
          <p:cNvPr id="191" name="Google Shape;191;p22"/>
          <p:cNvSpPr txBox="1"/>
          <p:nvPr/>
        </p:nvSpPr>
        <p:spPr>
          <a:xfrm>
            <a:off x="45119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66%</a:t>
            </a:r>
            <a:endParaRPr sz="3000">
              <a:solidFill>
                <a:srgbClr val="999999"/>
              </a:solidFill>
            </a:endParaRPr>
          </a:p>
        </p:txBody>
      </p:sp>
      <p:sp>
        <p:nvSpPr>
          <p:cNvPr id="192" name="Google Shape;192;p22"/>
          <p:cNvSpPr txBox="1"/>
          <p:nvPr/>
        </p:nvSpPr>
        <p:spPr>
          <a:xfrm>
            <a:off x="45119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29%</a:t>
            </a:r>
            <a:endParaRPr sz="3000">
              <a:solidFill>
                <a:srgbClr val="999999"/>
              </a:solidFill>
            </a:endParaRPr>
          </a:p>
        </p:txBody>
      </p:sp>
      <p:sp>
        <p:nvSpPr>
          <p:cNvPr id="193" name="Google Shape;193;p22"/>
          <p:cNvSpPr txBox="1"/>
          <p:nvPr/>
        </p:nvSpPr>
        <p:spPr>
          <a:xfrm>
            <a:off x="45119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5%</a:t>
            </a:r>
            <a:endParaRPr sz="3000" b="1">
              <a:solidFill>
                <a:srgbClr val="FF0000"/>
              </a:solidFill>
            </a:endParaRPr>
          </a:p>
        </p:txBody>
      </p:sp>
      <p:pic>
        <p:nvPicPr>
          <p:cNvPr id="194" name="Google Shape;194;p22"/>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195" name="Google Shape;195;p22"/>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6" name="Google Shape;196;p22"/>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197" name="Google Shape;197;p22"/>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Tree>
    <p:extLst>
      <p:ext uri="{BB962C8B-B14F-4D97-AF65-F5344CB8AC3E}">
        <p14:creationId xmlns:p14="http://schemas.microsoft.com/office/powerpoint/2010/main" val="373902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What is the average life expectancy at birth in world today?</a:t>
            </a:r>
            <a:endParaRPr sz="3600"/>
          </a:p>
        </p:txBody>
      </p:sp>
      <p:sp>
        <p:nvSpPr>
          <p:cNvPr id="203" name="Google Shape;203;p23"/>
          <p:cNvSpPr/>
          <p:nvPr/>
        </p:nvSpPr>
        <p:spPr>
          <a:xfrm>
            <a:off x="1897150" y="2102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B7B7B7"/>
              </a:highlight>
            </a:endParaRPr>
          </a:p>
        </p:txBody>
      </p:sp>
      <p:sp>
        <p:nvSpPr>
          <p:cNvPr id="204" name="Google Shape;204;p23"/>
          <p:cNvSpPr/>
          <p:nvPr/>
        </p:nvSpPr>
        <p:spPr>
          <a:xfrm>
            <a:off x="1897150" y="3053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1897150" y="4004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1274425" y="2102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07" name="Google Shape;207;p23"/>
          <p:cNvSpPr/>
          <p:nvPr/>
        </p:nvSpPr>
        <p:spPr>
          <a:xfrm>
            <a:off x="1274425" y="3053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1274425" y="4004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txBox="1"/>
          <p:nvPr/>
        </p:nvSpPr>
        <p:spPr>
          <a:xfrm>
            <a:off x="2585700" y="1988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50 years</a:t>
            </a:r>
            <a:endParaRPr sz="3600">
              <a:solidFill>
                <a:srgbClr val="999999"/>
              </a:solidFill>
            </a:endParaRPr>
          </a:p>
        </p:txBody>
      </p:sp>
      <p:sp>
        <p:nvSpPr>
          <p:cNvPr id="210" name="Google Shape;210;p23"/>
          <p:cNvSpPr txBox="1"/>
          <p:nvPr/>
        </p:nvSpPr>
        <p:spPr>
          <a:xfrm>
            <a:off x="2585700" y="2996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99999"/>
                </a:solidFill>
              </a:rPr>
              <a:t>60 years</a:t>
            </a:r>
            <a:endParaRPr sz="3600">
              <a:solidFill>
                <a:srgbClr val="999999"/>
              </a:solidFill>
            </a:endParaRPr>
          </a:p>
        </p:txBody>
      </p:sp>
      <p:sp>
        <p:nvSpPr>
          <p:cNvPr id="211" name="Google Shape;211;p23"/>
          <p:cNvSpPr txBox="1"/>
          <p:nvPr/>
        </p:nvSpPr>
        <p:spPr>
          <a:xfrm>
            <a:off x="2585700" y="394765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70 years</a:t>
            </a:r>
            <a:endParaRPr sz="3600" dirty="0">
              <a:solidFill>
                <a:schemeClr val="tx1"/>
              </a:solidFill>
            </a:endParaRPr>
          </a:p>
        </p:txBody>
      </p:sp>
      <p:sp>
        <p:nvSpPr>
          <p:cNvPr id="212" name="Google Shape;212;p23"/>
          <p:cNvSpPr txBox="1"/>
          <p:nvPr/>
        </p:nvSpPr>
        <p:spPr>
          <a:xfrm>
            <a:off x="1274425" y="1988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13" name="Google Shape;213;p23"/>
          <p:cNvSpPr txBox="1"/>
          <p:nvPr/>
        </p:nvSpPr>
        <p:spPr>
          <a:xfrm>
            <a:off x="1274425" y="2939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14" name="Google Shape;214;p23"/>
          <p:cNvSpPr txBox="1"/>
          <p:nvPr/>
        </p:nvSpPr>
        <p:spPr>
          <a:xfrm>
            <a:off x="1274425" y="3890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15" name="Google Shape;215;p23"/>
          <p:cNvSpPr/>
          <p:nvPr/>
        </p:nvSpPr>
        <p:spPr>
          <a:xfrm>
            <a:off x="1979400" y="3854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16" name="Google Shape;216;p23"/>
          <p:cNvSpPr txBox="1"/>
          <p:nvPr/>
        </p:nvSpPr>
        <p:spPr>
          <a:xfrm>
            <a:off x="4073225" y="4728825"/>
            <a:ext cx="73368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Source: http://esa.un.org/unpd/wpp/unpp/panel_indicators.htm</a:t>
            </a:r>
            <a:endParaRPr>
              <a:solidFill>
                <a:srgbClr val="FFFFFF"/>
              </a:solidFill>
            </a:endParaRPr>
          </a:p>
        </p:txBody>
      </p:sp>
    </p:spTree>
    <p:extLst>
      <p:ext uri="{BB962C8B-B14F-4D97-AF65-F5344CB8AC3E}">
        <p14:creationId xmlns:p14="http://schemas.microsoft.com/office/powerpoint/2010/main" val="1853535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22" name="Google Shape;222;p24"/>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26" name="Google Shape;226;p24"/>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29" name="Google Shape;229;p24"/>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30" name="Google Shape;230;p24"/>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31" name="Google Shape;231;p24"/>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32" name="Google Shape;232;p24"/>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33" name="Google Shape;233;p24"/>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34" name="Google Shape;234;p24"/>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35" name="Google Shape;235;p24"/>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36" name="Google Shape;236;p24"/>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37" name="Google Shape;237;p24"/>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38" name="Google Shape;238;p24"/>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39" name="Google Shape;239;p24"/>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4093704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5"/>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45" name="Google Shape;245;p25"/>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49" name="Google Shape;249;p25"/>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52" name="Google Shape;252;p25"/>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53" name="Google Shape;253;p25"/>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54" name="Google Shape;254;p25"/>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55" name="Google Shape;255;p25"/>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56" name="Google Shape;256;p25"/>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57" name="Google Shape;257;p25"/>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58" name="Google Shape;258;p25"/>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59" name="Google Shape;259;p25"/>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sp>
        <p:nvSpPr>
          <p:cNvPr id="260" name="Google Shape;260;p25"/>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61" name="Google Shape;261;p25"/>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999999"/>
                </a:solidFill>
              </a:rPr>
              <a:t>14%</a:t>
            </a:r>
            <a:endParaRPr sz="3000" dirty="0">
              <a:solidFill>
                <a:srgbClr val="999999"/>
              </a:solidFill>
            </a:endParaRPr>
          </a:p>
        </p:txBody>
      </p:sp>
      <p:sp>
        <p:nvSpPr>
          <p:cNvPr id="262" name="Google Shape;262;p25"/>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63" name="Google Shape;263;p25"/>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64" name="Google Shape;264;p25"/>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65" name="Google Shape;265;p25"/>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66" name="Google Shape;266;p25"/>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694714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272" name="Google Shape;272;p26"/>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276" name="Google Shape;276;p26"/>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279" name="Google Shape;279;p26"/>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280" name="Google Shape;280;p26"/>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281" name="Google Shape;281;p26"/>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282" name="Google Shape;282;p26"/>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283" name="Google Shape;283;p26"/>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284" name="Google Shape;284;p26"/>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285" name="Google Shape;285;p26"/>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286" name="Google Shape;286;p26"/>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287" name="Google Shape;287;p26"/>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288" name="Google Shape;288;p26"/>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289" name="Google Shape;289;p26"/>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290" name="Google Shape;290;p26"/>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1" name="Google Shape;291;p26"/>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292" name="Google Shape;292;p26"/>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293" name="Google Shape;293;p26"/>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294" name="Google Shape;294;p26"/>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295" name="Google Shape;295;p26"/>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296" name="Google Shape;296;p26"/>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297" name="Google Shape;297;p26"/>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317878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03" name="Google Shape;303;p27"/>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07" name="Google Shape;307;p27"/>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10" name="Google Shape;310;p27"/>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11" name="Google Shape;311;p27"/>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12" name="Google Shape;312;p27"/>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13" name="Google Shape;313;p27"/>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14" name="Google Shape;314;p27"/>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15" name="Google Shape;315;p27"/>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16" name="Google Shape;316;p27"/>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17" name="Google Shape;317;p27"/>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18" name="Google Shape;318;p27"/>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19" name="Google Shape;319;p27"/>
          <p:cNvSpPr txBox="1"/>
          <p:nvPr/>
        </p:nvSpPr>
        <p:spPr>
          <a:xfrm>
            <a:off x="836400" y="655750"/>
            <a:ext cx="10704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US ?</a:t>
            </a:r>
            <a:endParaRPr sz="3000" b="1" dirty="0">
              <a:solidFill>
                <a:srgbClr val="FFC300"/>
              </a:solidFill>
            </a:endParaRPr>
          </a:p>
        </p:txBody>
      </p:sp>
      <p:sp>
        <p:nvSpPr>
          <p:cNvPr id="320" name="Google Shape;320;p27"/>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21" name="Google Shape;321;p27"/>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22" name="Google Shape;322;p27"/>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3" name="Google Shape;323;p27"/>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24" name="Google Shape;324;p27"/>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solidFill>
                  <a:srgbClr val="FFC300"/>
                </a:solidFill>
              </a:rPr>
              <a:t>33</a:t>
            </a:r>
            <a:r>
              <a:rPr lang="en" sz="3000" dirty="0">
                <a:solidFill>
                  <a:srgbClr val="FFC300"/>
                </a:solidFill>
              </a:rPr>
              <a:t>%</a:t>
            </a:r>
            <a:endParaRPr sz="3000" dirty="0">
              <a:solidFill>
                <a:srgbClr val="FFC300"/>
              </a:solidFill>
            </a:endParaRPr>
          </a:p>
        </p:txBody>
      </p:sp>
      <p:sp>
        <p:nvSpPr>
          <p:cNvPr id="325" name="Google Shape;325;p27"/>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26" name="Google Shape;326;p27"/>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27" name="Google Shape;327;p27"/>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28" name="Google Shape;328;p27"/>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29" name="Google Shape;329;p27"/>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tx1"/>
                </a:solidFill>
              </a:rPr>
              <a:t>Sources for survey results</a:t>
            </a:r>
            <a:endParaRPr sz="1200" dirty="0">
              <a:solidFill>
                <a:schemeClr val="tx1"/>
              </a:solidFill>
            </a:endParaRPr>
          </a:p>
          <a:p>
            <a:pPr marL="0" lvl="0" indent="0" algn="l" rtl="0">
              <a:spcBef>
                <a:spcPts val="0"/>
              </a:spcBef>
              <a:spcAft>
                <a:spcPts val="0"/>
              </a:spcAft>
              <a:buNone/>
            </a:pPr>
            <a:r>
              <a:rPr lang="en" sz="1200" dirty="0">
                <a:solidFill>
                  <a:schemeClr val="tx1"/>
                </a:solidFill>
              </a:rPr>
              <a:t>SWE &amp; NOR: http://</a:t>
            </a:r>
            <a:r>
              <a:rPr lang="en" sz="1200" dirty="0" err="1">
                <a:solidFill>
                  <a:schemeClr val="tx1"/>
                </a:solidFill>
              </a:rPr>
              <a:t>www.gapminder.org</a:t>
            </a:r>
            <a:r>
              <a:rPr lang="en" sz="1200" dirty="0">
                <a:solidFill>
                  <a:schemeClr val="tx1"/>
                </a:solidFill>
              </a:rPr>
              <a:t>/</a:t>
            </a:r>
            <a:r>
              <a:rPr lang="en" sz="1200" dirty="0" err="1">
                <a:solidFill>
                  <a:schemeClr val="tx1"/>
                </a:solidFill>
              </a:rPr>
              <a:t>GapminderMedia</a:t>
            </a:r>
            <a:r>
              <a:rPr lang="en" sz="1200" dirty="0">
                <a:solidFill>
                  <a:schemeClr val="tx1"/>
                </a:solidFill>
              </a:rPr>
              <a:t>/wp-uploads/Novus-Gapminder-Ignorance-Survey-SWE-NO-nov_dec_20131.pdf</a:t>
            </a:r>
            <a:endParaRPr sz="1200" dirty="0">
              <a:solidFill>
                <a:schemeClr val="tx1"/>
              </a:solidFill>
            </a:endParaRPr>
          </a:p>
          <a:p>
            <a:pPr marL="0" lvl="0" indent="0" algn="l" rtl="0">
              <a:spcBef>
                <a:spcPts val="0"/>
              </a:spcBef>
              <a:spcAft>
                <a:spcPts val="0"/>
              </a:spcAft>
              <a:buNone/>
            </a:pPr>
            <a:r>
              <a:rPr lang="en" sz="1200" dirty="0">
                <a:solidFill>
                  <a:schemeClr val="tx1"/>
                </a:solidFill>
              </a:rPr>
              <a:t>US: http://</a:t>
            </a:r>
            <a:r>
              <a:rPr lang="en" sz="1200" dirty="0" err="1">
                <a:solidFill>
                  <a:schemeClr val="tx1"/>
                </a:solidFill>
              </a:rPr>
              <a:t>www.novus.se</a:t>
            </a:r>
            <a:r>
              <a:rPr lang="en" sz="1200" dirty="0">
                <a:solidFill>
                  <a:schemeClr val="tx1"/>
                </a:solidFill>
              </a:rPr>
              <a:t>/media/29390/novus-gapminder_ignorance_survey_us_nov_2013.pdf</a:t>
            </a:r>
            <a:endParaRPr sz="1200" dirty="0">
              <a:solidFill>
                <a:schemeClr val="tx1"/>
              </a:solidFill>
            </a:endParaRPr>
          </a:p>
        </p:txBody>
      </p:sp>
    </p:spTree>
    <p:extLst>
      <p:ext uri="{BB962C8B-B14F-4D97-AF65-F5344CB8AC3E}">
        <p14:creationId xmlns:p14="http://schemas.microsoft.com/office/powerpoint/2010/main" val="3458192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8"/>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35" name="Google Shape;335;p28"/>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39" name="Google Shape;339;p28"/>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42" name="Google Shape;342;p28"/>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43" name="Google Shape;343;p28"/>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44" name="Google Shape;344;p28"/>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45" name="Google Shape;345;p28"/>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46" name="Google Shape;346;p28"/>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47" name="Google Shape;347;p28"/>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48" name="Google Shape;348;p28"/>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49" name="Google Shape;349;p28"/>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50" name="Google Shape;350;p28"/>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51" name="Google Shape;351;p28"/>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52" name="Google Shape;352;p28"/>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53" name="Google Shape;353;p28"/>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54" name="Google Shape;354;p28"/>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5" name="Google Shape;355;p28"/>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56" name="Google Shape;356;p28"/>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57" name="Google Shape;357;p28"/>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58" name="Google Shape;358;p28"/>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59" name="Google Shape;359;p28"/>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60" name="Google Shape;360;p28"/>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61" name="Google Shape;361;p28"/>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62" name="Google Shape;362;p28"/>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63" name="Google Shape;363;p28"/>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64" name="Google Shape;364;p28"/>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FFFFFF"/>
                </a:solidFill>
              </a:rPr>
              <a:t>Sources for survey results</a:t>
            </a:r>
            <a:endParaRPr sz="1200" dirty="0">
              <a:solidFill>
                <a:srgbClr val="FFFFFF"/>
              </a:solidFill>
            </a:endParaRPr>
          </a:p>
          <a:p>
            <a:pPr marL="0" lvl="0" indent="0" algn="l" rtl="0">
              <a:spcBef>
                <a:spcPts val="0"/>
              </a:spcBef>
              <a:spcAft>
                <a:spcPts val="0"/>
              </a:spcAft>
              <a:buNone/>
            </a:pPr>
            <a:r>
              <a:rPr lang="en" sz="1200" dirty="0">
                <a:solidFill>
                  <a:srgbClr val="FFFFFF"/>
                </a:solidFill>
              </a:rPr>
              <a:t>SWE &amp; NOR: http://</a:t>
            </a:r>
            <a:r>
              <a:rPr lang="en" sz="1200" dirty="0" err="1">
                <a:solidFill>
                  <a:srgbClr val="FFFFFF"/>
                </a:solidFill>
              </a:rPr>
              <a:t>www.gapminder.org</a:t>
            </a:r>
            <a:r>
              <a:rPr lang="en" sz="1200" dirty="0">
                <a:solidFill>
                  <a:srgbClr val="FFFFFF"/>
                </a:solidFill>
              </a:rPr>
              <a:t>/</a:t>
            </a:r>
            <a:r>
              <a:rPr lang="en" sz="1200" dirty="0" err="1">
                <a:solidFill>
                  <a:srgbClr val="FFFFFF"/>
                </a:solidFill>
              </a:rPr>
              <a:t>GapminderMedia</a:t>
            </a:r>
            <a:r>
              <a:rPr lang="en" sz="1200" dirty="0">
                <a:solidFill>
                  <a:srgbClr val="FFFFFF"/>
                </a:solidFill>
              </a:rPr>
              <a:t>/wp-uploads/Novus-Gapminder-Ignorance-Survey-SWE-NO-nov_dec_20131.pdf</a:t>
            </a:r>
            <a:endParaRPr sz="1200" dirty="0">
              <a:solidFill>
                <a:srgbClr val="FFFFFF"/>
              </a:solidFill>
            </a:endParaRPr>
          </a:p>
          <a:p>
            <a:pPr marL="0" lvl="0" indent="0" algn="l" rtl="0">
              <a:spcBef>
                <a:spcPts val="0"/>
              </a:spcBef>
              <a:spcAft>
                <a:spcPts val="0"/>
              </a:spcAft>
              <a:buNone/>
            </a:pPr>
            <a:r>
              <a:rPr lang="en" sz="1200" dirty="0">
                <a:solidFill>
                  <a:srgbClr val="FFFFFF"/>
                </a:solidFill>
              </a:rPr>
              <a:t>US: http://</a:t>
            </a:r>
            <a:r>
              <a:rPr lang="en" sz="1200" dirty="0" err="1">
                <a:solidFill>
                  <a:srgbClr val="FFFFFF"/>
                </a:solidFill>
              </a:rPr>
              <a:t>www.novus.se</a:t>
            </a:r>
            <a:r>
              <a:rPr lang="en" sz="1200" dirty="0">
                <a:solidFill>
                  <a:srgbClr val="FFFFFF"/>
                </a:solidFill>
              </a:rPr>
              <a:t>/media/29390/novus-gapminder_ignorance_survey_us_nov_2013.pdf</a:t>
            </a:r>
            <a:endParaRPr sz="1200" dirty="0">
              <a:solidFill>
                <a:srgbClr val="FFFFFF"/>
              </a:solidFill>
            </a:endParaRPr>
          </a:p>
        </p:txBody>
      </p:sp>
    </p:spTree>
    <p:extLst>
      <p:ext uri="{BB962C8B-B14F-4D97-AF65-F5344CB8AC3E}">
        <p14:creationId xmlns:p14="http://schemas.microsoft.com/office/powerpoint/2010/main" val="395715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title"/>
          </p:nvPr>
        </p:nvSpPr>
        <p:spPr>
          <a:xfrm>
            <a:off x="311700" y="-11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Public surveys</a:t>
            </a:r>
            <a:endParaRPr sz="4800"/>
          </a:p>
        </p:txBody>
      </p:sp>
      <p:sp>
        <p:nvSpPr>
          <p:cNvPr id="370" name="Google Shape;370;p29"/>
          <p:cNvSpPr/>
          <p:nvPr/>
        </p:nvSpPr>
        <p:spPr>
          <a:xfrm>
            <a:off x="754150" y="172130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754150" y="2672550"/>
            <a:ext cx="534000" cy="515400"/>
          </a:xfrm>
          <a:prstGeom prst="rect">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754150" y="3623800"/>
            <a:ext cx="534000" cy="515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131425" y="17213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b="1"/>
          </a:p>
        </p:txBody>
      </p:sp>
      <p:sp>
        <p:nvSpPr>
          <p:cNvPr id="374" name="Google Shape;374;p29"/>
          <p:cNvSpPr/>
          <p:nvPr/>
        </p:nvSpPr>
        <p:spPr>
          <a:xfrm>
            <a:off x="131425" y="267255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131425" y="3623800"/>
            <a:ext cx="534000" cy="515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txBox="1"/>
          <p:nvPr/>
        </p:nvSpPr>
        <p:spPr>
          <a:xfrm>
            <a:off x="1442700" y="16070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50 years</a:t>
            </a:r>
            <a:endParaRPr sz="3000">
              <a:solidFill>
                <a:srgbClr val="999999"/>
              </a:solidFill>
            </a:endParaRPr>
          </a:p>
        </p:txBody>
      </p:sp>
      <p:sp>
        <p:nvSpPr>
          <p:cNvPr id="377" name="Google Shape;377;p29"/>
          <p:cNvSpPr txBox="1"/>
          <p:nvPr/>
        </p:nvSpPr>
        <p:spPr>
          <a:xfrm>
            <a:off x="1442700" y="2615400"/>
            <a:ext cx="19863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60 years</a:t>
            </a:r>
            <a:endParaRPr sz="3000">
              <a:solidFill>
                <a:srgbClr val="999999"/>
              </a:solidFill>
            </a:endParaRPr>
          </a:p>
        </p:txBody>
      </p:sp>
      <p:sp>
        <p:nvSpPr>
          <p:cNvPr id="378" name="Google Shape;378;p29"/>
          <p:cNvSpPr txBox="1"/>
          <p:nvPr/>
        </p:nvSpPr>
        <p:spPr>
          <a:xfrm>
            <a:off x="1442700" y="3566650"/>
            <a:ext cx="17769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70 years</a:t>
            </a:r>
            <a:endParaRPr sz="3000" dirty="0">
              <a:solidFill>
                <a:schemeClr val="tx1"/>
              </a:solidFill>
            </a:endParaRPr>
          </a:p>
        </p:txBody>
      </p:sp>
      <p:sp>
        <p:nvSpPr>
          <p:cNvPr id="379" name="Google Shape;379;p29"/>
          <p:cNvSpPr txBox="1"/>
          <p:nvPr/>
        </p:nvSpPr>
        <p:spPr>
          <a:xfrm>
            <a:off x="131425" y="160700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A</a:t>
            </a:r>
            <a:endParaRPr sz="3600" b="1"/>
          </a:p>
        </p:txBody>
      </p:sp>
      <p:sp>
        <p:nvSpPr>
          <p:cNvPr id="380" name="Google Shape;380;p29"/>
          <p:cNvSpPr txBox="1"/>
          <p:nvPr/>
        </p:nvSpPr>
        <p:spPr>
          <a:xfrm>
            <a:off x="131425" y="2558250"/>
            <a:ext cx="53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B</a:t>
            </a:r>
            <a:endParaRPr sz="3600" b="1"/>
          </a:p>
        </p:txBody>
      </p:sp>
      <p:sp>
        <p:nvSpPr>
          <p:cNvPr id="381" name="Google Shape;381;p29"/>
          <p:cNvSpPr txBox="1"/>
          <p:nvPr/>
        </p:nvSpPr>
        <p:spPr>
          <a:xfrm>
            <a:off x="131425" y="3509500"/>
            <a:ext cx="534000" cy="629700"/>
          </a:xfrm>
          <a:prstGeom prst="rect">
            <a:avLst/>
          </a:prstGeom>
          <a:solidFill>
            <a:srgbClr val="05A70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t>C</a:t>
            </a:r>
            <a:endParaRPr sz="3600" b="1"/>
          </a:p>
        </p:txBody>
      </p:sp>
      <p:sp>
        <p:nvSpPr>
          <p:cNvPr id="382" name="Google Shape;382;p29"/>
          <p:cNvSpPr/>
          <p:nvPr/>
        </p:nvSpPr>
        <p:spPr>
          <a:xfrm>
            <a:off x="836400" y="3473325"/>
            <a:ext cx="435325" cy="629703"/>
          </a:xfrm>
          <a:custGeom>
            <a:avLst/>
            <a:gdLst/>
            <a:ahLst/>
            <a:cxnLst/>
            <a:rect l="l" t="t" r="r" b="b"/>
            <a:pathLst>
              <a:path w="19862" h="30691" extrusionOk="0">
                <a:moveTo>
                  <a:pt x="0" y="14990"/>
                </a:moveTo>
                <a:cubicBezTo>
                  <a:pt x="1240" y="18709"/>
                  <a:pt x="4244" y="21602"/>
                  <a:pt x="5996" y="25109"/>
                </a:cubicBezTo>
                <a:cubicBezTo>
                  <a:pt x="6846" y="26811"/>
                  <a:pt x="6900" y="31700"/>
                  <a:pt x="8245" y="30355"/>
                </a:cubicBezTo>
                <a:cubicBezTo>
                  <a:pt x="10927" y="27673"/>
                  <a:pt x="10576" y="23134"/>
                  <a:pt x="11617" y="19487"/>
                </a:cubicBezTo>
                <a:cubicBezTo>
                  <a:pt x="13554" y="12705"/>
                  <a:pt x="16708" y="6309"/>
                  <a:pt x="19862" y="0"/>
                </a:cubicBezTo>
              </a:path>
            </a:pathLst>
          </a:custGeom>
          <a:noFill/>
          <a:ln w="114300" cap="flat" cmpd="sng">
            <a:solidFill>
              <a:srgbClr val="05A706"/>
            </a:solidFill>
            <a:prstDash val="solid"/>
            <a:round/>
            <a:headEnd type="none" w="med" len="med"/>
            <a:tailEnd type="none" w="med" len="med"/>
          </a:ln>
        </p:spPr>
      </p:sp>
      <p:sp>
        <p:nvSpPr>
          <p:cNvPr id="383" name="Google Shape;383;p29"/>
          <p:cNvSpPr txBox="1"/>
          <p:nvPr/>
        </p:nvSpPr>
        <p:spPr>
          <a:xfrm>
            <a:off x="3515925"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Sweden</a:t>
            </a:r>
            <a:endParaRPr sz="3000" dirty="0">
              <a:solidFill>
                <a:schemeClr val="tx1"/>
              </a:solidFill>
            </a:endParaRPr>
          </a:p>
        </p:txBody>
      </p:sp>
      <p:sp>
        <p:nvSpPr>
          <p:cNvPr id="384" name="Google Shape;384;p29"/>
          <p:cNvSpPr txBox="1"/>
          <p:nvPr/>
        </p:nvSpPr>
        <p:spPr>
          <a:xfrm>
            <a:off x="5186850" y="1091600"/>
            <a:ext cx="15840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tx1"/>
                </a:solidFill>
              </a:rPr>
              <a:t>Norway</a:t>
            </a:r>
            <a:endParaRPr sz="3000" dirty="0">
              <a:solidFill>
                <a:schemeClr val="tx1"/>
              </a:solidFill>
            </a:endParaRPr>
          </a:p>
        </p:txBody>
      </p:sp>
      <p:pic>
        <p:nvPicPr>
          <p:cNvPr id="385" name="Google Shape;385;p29"/>
          <p:cNvPicPr preferRelativeResize="0"/>
          <p:nvPr/>
        </p:nvPicPr>
        <p:blipFill>
          <a:blip r:embed="rId3">
            <a:alphaModFix/>
          </a:blip>
          <a:stretch>
            <a:fillRect/>
          </a:stretch>
        </p:blipFill>
        <p:spPr>
          <a:xfrm>
            <a:off x="6857775" y="825136"/>
            <a:ext cx="990538" cy="781875"/>
          </a:xfrm>
          <a:prstGeom prst="rect">
            <a:avLst/>
          </a:prstGeom>
          <a:noFill/>
          <a:ln>
            <a:noFill/>
          </a:ln>
        </p:spPr>
      </p:pic>
      <p:sp>
        <p:nvSpPr>
          <p:cNvPr id="386" name="Google Shape;386;p29"/>
          <p:cNvSpPr txBox="1"/>
          <p:nvPr/>
        </p:nvSpPr>
        <p:spPr>
          <a:xfrm>
            <a:off x="8129900" y="1167675"/>
            <a:ext cx="81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C300"/>
                </a:solidFill>
              </a:rPr>
              <a:t>US</a:t>
            </a:r>
            <a:endParaRPr sz="3000" dirty="0">
              <a:solidFill>
                <a:srgbClr val="FFC300"/>
              </a:solidFill>
            </a:endParaRPr>
          </a:p>
        </p:txBody>
      </p:sp>
      <p:sp>
        <p:nvSpPr>
          <p:cNvPr id="387" name="Google Shape;387;p29"/>
          <p:cNvSpPr txBox="1"/>
          <p:nvPr/>
        </p:nvSpPr>
        <p:spPr>
          <a:xfrm>
            <a:off x="39023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24%</a:t>
            </a:r>
            <a:endParaRPr sz="3000">
              <a:solidFill>
                <a:srgbClr val="999999"/>
              </a:solidFill>
            </a:endParaRPr>
          </a:p>
        </p:txBody>
      </p:sp>
      <p:sp>
        <p:nvSpPr>
          <p:cNvPr id="388" name="Google Shape;388;p29"/>
          <p:cNvSpPr txBox="1"/>
          <p:nvPr/>
        </p:nvSpPr>
        <p:spPr>
          <a:xfrm>
            <a:off x="548355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14%</a:t>
            </a:r>
            <a:endParaRPr sz="3000">
              <a:solidFill>
                <a:srgbClr val="999999"/>
              </a:solidFill>
            </a:endParaRPr>
          </a:p>
        </p:txBody>
      </p:sp>
      <p:sp>
        <p:nvSpPr>
          <p:cNvPr id="389" name="Google Shape;389;p29"/>
          <p:cNvSpPr txBox="1"/>
          <p:nvPr/>
        </p:nvSpPr>
        <p:spPr>
          <a:xfrm>
            <a:off x="6955081"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0" name="Google Shape;390;p29"/>
          <p:cNvSpPr txBox="1"/>
          <p:nvPr/>
        </p:nvSpPr>
        <p:spPr>
          <a:xfrm>
            <a:off x="69550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33%</a:t>
            </a:r>
            <a:endParaRPr sz="3000">
              <a:solidFill>
                <a:srgbClr val="999999"/>
              </a:solidFill>
            </a:endParaRPr>
          </a:p>
        </p:txBody>
      </p:sp>
      <p:sp>
        <p:nvSpPr>
          <p:cNvPr id="391" name="Google Shape;391;p29"/>
          <p:cNvSpPr txBox="1"/>
          <p:nvPr/>
        </p:nvSpPr>
        <p:spPr>
          <a:xfrm>
            <a:off x="69550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00"/>
                </a:solidFill>
              </a:rPr>
              <a:t>33</a:t>
            </a:r>
            <a:r>
              <a:rPr lang="en" sz="3000">
                <a:solidFill>
                  <a:srgbClr val="FFFF00"/>
                </a:solidFill>
              </a:rPr>
              <a:t>%</a:t>
            </a:r>
            <a:endParaRPr sz="3000">
              <a:solidFill>
                <a:srgbClr val="FFFF00"/>
              </a:solidFill>
            </a:endParaRPr>
          </a:p>
        </p:txBody>
      </p:sp>
      <p:sp>
        <p:nvSpPr>
          <p:cNvPr id="392" name="Google Shape;392;p29"/>
          <p:cNvSpPr txBox="1"/>
          <p:nvPr/>
        </p:nvSpPr>
        <p:spPr>
          <a:xfrm>
            <a:off x="8129906" y="16641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11%</a:t>
            </a:r>
            <a:endParaRPr sz="3000">
              <a:solidFill>
                <a:srgbClr val="999999"/>
              </a:solidFill>
            </a:endParaRPr>
          </a:p>
        </p:txBody>
      </p:sp>
      <p:sp>
        <p:nvSpPr>
          <p:cNvPr id="393" name="Google Shape;393;p29"/>
          <p:cNvSpPr txBox="1"/>
          <p:nvPr/>
        </p:nvSpPr>
        <p:spPr>
          <a:xfrm>
            <a:off x="39023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25%</a:t>
            </a:r>
            <a:endParaRPr sz="3000">
              <a:solidFill>
                <a:srgbClr val="999999"/>
              </a:solidFill>
            </a:endParaRPr>
          </a:p>
        </p:txBody>
      </p:sp>
      <p:sp>
        <p:nvSpPr>
          <p:cNvPr id="394" name="Google Shape;394;p29"/>
          <p:cNvSpPr txBox="1"/>
          <p:nvPr/>
        </p:nvSpPr>
        <p:spPr>
          <a:xfrm>
            <a:off x="5483556"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59%</a:t>
            </a:r>
            <a:endParaRPr sz="3000">
              <a:solidFill>
                <a:srgbClr val="999999"/>
              </a:solidFill>
            </a:endParaRPr>
          </a:p>
        </p:txBody>
      </p:sp>
      <p:sp>
        <p:nvSpPr>
          <p:cNvPr id="395" name="Google Shape;395;p29"/>
          <p:cNvSpPr txBox="1"/>
          <p:nvPr/>
        </p:nvSpPr>
        <p:spPr>
          <a:xfrm>
            <a:off x="8129881" y="25582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999999"/>
                </a:solidFill>
              </a:rPr>
              <a:t>36%</a:t>
            </a:r>
            <a:endParaRPr sz="3000">
              <a:solidFill>
                <a:srgbClr val="999999"/>
              </a:solidFill>
            </a:endParaRPr>
          </a:p>
        </p:txBody>
      </p:sp>
      <p:sp>
        <p:nvSpPr>
          <p:cNvPr id="396" name="Google Shape;396;p29"/>
          <p:cNvSpPr txBox="1"/>
          <p:nvPr/>
        </p:nvSpPr>
        <p:spPr>
          <a:xfrm>
            <a:off x="39023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22%</a:t>
            </a:r>
            <a:endParaRPr sz="3000" b="1">
              <a:solidFill>
                <a:srgbClr val="FF0000"/>
              </a:solidFill>
            </a:endParaRPr>
          </a:p>
        </p:txBody>
      </p:sp>
      <p:sp>
        <p:nvSpPr>
          <p:cNvPr id="397" name="Google Shape;397;p29"/>
          <p:cNvSpPr txBox="1"/>
          <p:nvPr/>
        </p:nvSpPr>
        <p:spPr>
          <a:xfrm>
            <a:off x="5483556"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0000"/>
                </a:solidFill>
              </a:rPr>
              <a:t>26%</a:t>
            </a:r>
            <a:endParaRPr sz="3000" b="1">
              <a:solidFill>
                <a:srgbClr val="FF0000"/>
              </a:solidFill>
            </a:endParaRPr>
          </a:p>
        </p:txBody>
      </p:sp>
      <p:sp>
        <p:nvSpPr>
          <p:cNvPr id="398" name="Google Shape;398;p29"/>
          <p:cNvSpPr txBox="1"/>
          <p:nvPr/>
        </p:nvSpPr>
        <p:spPr>
          <a:xfrm>
            <a:off x="8129881" y="3566650"/>
            <a:ext cx="9906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5A706"/>
                </a:solidFill>
              </a:rPr>
              <a:t>53%</a:t>
            </a:r>
            <a:endParaRPr sz="3000" b="1">
              <a:solidFill>
                <a:srgbClr val="05A706"/>
              </a:solidFill>
            </a:endParaRPr>
          </a:p>
        </p:txBody>
      </p:sp>
      <p:sp>
        <p:nvSpPr>
          <p:cNvPr id="399" name="Google Shape;399;p29"/>
          <p:cNvSpPr txBox="1"/>
          <p:nvPr/>
        </p:nvSpPr>
        <p:spPr>
          <a:xfrm>
            <a:off x="76075" y="4353725"/>
            <a:ext cx="9196800" cy="62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rPr>
              <a:t>Sources for survey results</a:t>
            </a:r>
            <a:endParaRPr sz="1200">
              <a:solidFill>
                <a:srgbClr val="FFFFFF"/>
              </a:solidFill>
            </a:endParaRPr>
          </a:p>
          <a:p>
            <a:pPr marL="0" lvl="0" indent="0" algn="l" rtl="0">
              <a:spcBef>
                <a:spcPts val="0"/>
              </a:spcBef>
              <a:spcAft>
                <a:spcPts val="0"/>
              </a:spcAft>
              <a:buNone/>
            </a:pPr>
            <a:r>
              <a:rPr lang="en" sz="1200">
                <a:solidFill>
                  <a:srgbClr val="FFFFFF"/>
                </a:solidFill>
              </a:rPr>
              <a:t>SWE &amp; NOR: http://www.gapminder.org/GapminderMedia/wp-uploads/Novus-Gapminder-Ignorance-Survey-SWE-NO-nov_dec_20131.pdf</a:t>
            </a:r>
            <a:endParaRPr sz="1200">
              <a:solidFill>
                <a:srgbClr val="FFFFFF"/>
              </a:solidFill>
            </a:endParaRPr>
          </a:p>
          <a:p>
            <a:pPr marL="0" lvl="0" indent="0" algn="l" rtl="0">
              <a:spcBef>
                <a:spcPts val="0"/>
              </a:spcBef>
              <a:spcAft>
                <a:spcPts val="0"/>
              </a:spcAft>
              <a:buNone/>
            </a:pPr>
            <a:r>
              <a:rPr lang="en" sz="1200">
                <a:solidFill>
                  <a:srgbClr val="FFFFFF"/>
                </a:solidFill>
              </a:rPr>
              <a:t>US: http://www.novus.se/media/29390/novus-gapminder_ignorance_survey_us_nov_2013.pdf</a:t>
            </a:r>
            <a:endParaRPr sz="1200">
              <a:solidFill>
                <a:srgbClr val="FFFFFF"/>
              </a:solidFill>
            </a:endParaRPr>
          </a:p>
        </p:txBody>
      </p:sp>
    </p:spTree>
    <p:extLst>
      <p:ext uri="{BB962C8B-B14F-4D97-AF65-F5344CB8AC3E}">
        <p14:creationId xmlns:p14="http://schemas.microsoft.com/office/powerpoint/2010/main" val="2831327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dirty="0">
                <a:solidFill>
                  <a:schemeClr val="hlink"/>
                </a:solidFill>
                <a:hlinkClick r:id="rId3"/>
              </a:rPr>
              <a:t>World's Income Distribution</a:t>
            </a:r>
            <a:endParaRPr sz="4800" dirty="0"/>
          </a:p>
          <a:p>
            <a:pPr marL="0" lvl="0" indent="0" algn="l" rtl="0">
              <a:spcBef>
                <a:spcPts val="0"/>
              </a:spcBef>
              <a:spcAft>
                <a:spcPts val="0"/>
              </a:spcAft>
              <a:buNone/>
            </a:pPr>
            <a:endParaRPr dirty="0"/>
          </a:p>
        </p:txBody>
      </p:sp>
      <p:sp>
        <p:nvSpPr>
          <p:cNvPr id="405" name="Google Shape;405;p3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Preconceived ideas</a:t>
            </a:r>
            <a:endParaRPr sz="4800"/>
          </a:p>
          <a:p>
            <a:pPr marL="0" lvl="0" indent="0" algn="ctr" rtl="0">
              <a:spcBef>
                <a:spcPts val="0"/>
              </a:spcBef>
              <a:spcAft>
                <a:spcPts val="0"/>
              </a:spcAft>
              <a:buNone/>
            </a:pPr>
            <a:endParaRPr sz="3600"/>
          </a:p>
        </p:txBody>
      </p:sp>
    </p:spTree>
    <p:extLst>
      <p:ext uri="{BB962C8B-B14F-4D97-AF65-F5344CB8AC3E}">
        <p14:creationId xmlns:p14="http://schemas.microsoft.com/office/powerpoint/2010/main" val="4116297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16651" y="1214287"/>
            <a:ext cx="8608695" cy="2405050"/>
          </a:xfrm>
          <a:prstGeom prst="rect">
            <a:avLst/>
          </a:prstGeom>
        </p:spPr>
        <p:txBody>
          <a:bodyPr vert="horz" wrap="square" lIns="0" tIns="10001" rIns="0" bIns="0" rtlCol="0">
            <a:spAutoFit/>
          </a:bodyPr>
          <a:lstStyle/>
          <a:p>
            <a:pPr marL="180975" indent="-171450">
              <a:lnSpc>
                <a:spcPts val="2336"/>
              </a:lnSpc>
              <a:spcBef>
                <a:spcPts val="79"/>
              </a:spcBef>
              <a:buChar char="•"/>
              <a:tabLst>
                <a:tab pos="181451" algn="l"/>
              </a:tabLst>
            </a:pPr>
            <a:r>
              <a:rPr sz="2200" spc="-113" dirty="0"/>
              <a:t>Data</a:t>
            </a:r>
            <a:r>
              <a:rPr sz="2200" spc="-105" dirty="0"/>
              <a:t> </a:t>
            </a:r>
            <a:r>
              <a:rPr sz="2200" spc="-79" dirty="0"/>
              <a:t>Visualization</a:t>
            </a:r>
            <a:endParaRPr sz="2200" dirty="0"/>
          </a:p>
          <a:p>
            <a:pPr marL="523875" lvl="1" indent="-171450">
              <a:lnSpc>
                <a:spcPts val="1976"/>
              </a:lnSpc>
              <a:buChar char="•"/>
              <a:tabLst>
                <a:tab pos="523875" algn="l"/>
                <a:tab pos="524351" algn="l"/>
              </a:tabLst>
            </a:pPr>
            <a:r>
              <a:rPr sz="2200" spc="-90" dirty="0"/>
              <a:t>Broad </a:t>
            </a:r>
            <a:r>
              <a:rPr sz="2200" spc="-15" dirty="0"/>
              <a:t>term </a:t>
            </a:r>
            <a:r>
              <a:rPr sz="2200" spc="-8" dirty="0"/>
              <a:t>for </a:t>
            </a:r>
            <a:r>
              <a:rPr sz="2200" spc="-71" dirty="0"/>
              <a:t>visual </a:t>
            </a:r>
            <a:r>
              <a:rPr sz="2200" spc="-56" dirty="0"/>
              <a:t>representations </a:t>
            </a:r>
            <a:r>
              <a:rPr sz="2200" spc="-4" dirty="0"/>
              <a:t>of</a:t>
            </a:r>
            <a:r>
              <a:rPr sz="2200" spc="-285" dirty="0"/>
              <a:t> </a:t>
            </a:r>
            <a:r>
              <a:rPr sz="2200" spc="-98" dirty="0"/>
              <a:t>any </a:t>
            </a:r>
            <a:r>
              <a:rPr sz="2200" spc="-68" dirty="0"/>
              <a:t>data</a:t>
            </a:r>
            <a:endParaRPr lang="en-US" sz="2200" spc="-68" dirty="0"/>
          </a:p>
          <a:p>
            <a:pPr marL="523875" lvl="1" indent="-171450">
              <a:lnSpc>
                <a:spcPts val="1976"/>
              </a:lnSpc>
              <a:buChar char="•"/>
              <a:tabLst>
                <a:tab pos="523875" algn="l"/>
                <a:tab pos="524351" algn="l"/>
              </a:tabLst>
            </a:pPr>
            <a:endParaRPr sz="2200" dirty="0"/>
          </a:p>
          <a:p>
            <a:pPr marL="180975" indent="-171450">
              <a:lnSpc>
                <a:spcPts val="2336"/>
              </a:lnSpc>
              <a:spcBef>
                <a:spcPts val="266"/>
              </a:spcBef>
              <a:buChar char="•"/>
              <a:tabLst>
                <a:tab pos="181451" algn="l"/>
              </a:tabLst>
            </a:pPr>
            <a:r>
              <a:rPr sz="2200" spc="-71" dirty="0"/>
              <a:t>Scientific</a:t>
            </a:r>
            <a:r>
              <a:rPr sz="2200" spc="-120" dirty="0"/>
              <a:t> </a:t>
            </a:r>
            <a:r>
              <a:rPr sz="2200" spc="-79" dirty="0"/>
              <a:t>Visualization</a:t>
            </a:r>
            <a:r>
              <a:rPr lang="en-US" sz="2200" spc="-79" dirty="0"/>
              <a:t> (</a:t>
            </a:r>
            <a:r>
              <a:rPr lang="en-US" sz="2200" spc="-79" dirty="0">
                <a:solidFill>
                  <a:srgbClr val="FF0000"/>
                </a:solidFill>
              </a:rPr>
              <a:t>Contact me or Teodora at RCC for this type</a:t>
            </a:r>
            <a:r>
              <a:rPr lang="en-US" sz="2200" spc="-79" dirty="0"/>
              <a:t>)</a:t>
            </a:r>
            <a:endParaRPr sz="2200" dirty="0"/>
          </a:p>
          <a:p>
            <a:pPr marL="523875" lvl="1" indent="-171450">
              <a:lnSpc>
                <a:spcPts val="1965"/>
              </a:lnSpc>
              <a:buChar char="•"/>
              <a:tabLst>
                <a:tab pos="523875" algn="l"/>
                <a:tab pos="524351" algn="l"/>
              </a:tabLst>
            </a:pPr>
            <a:r>
              <a:rPr lang="en-US" sz="2200" spc="-98" dirty="0"/>
              <a:t>A</a:t>
            </a:r>
            <a:r>
              <a:rPr sz="2200" spc="-98" dirty="0"/>
              <a:t>lways </a:t>
            </a:r>
            <a:r>
              <a:rPr sz="2200" spc="-41" dirty="0"/>
              <a:t>about </a:t>
            </a:r>
            <a:r>
              <a:rPr sz="2200" spc="-86" dirty="0"/>
              <a:t>physical</a:t>
            </a:r>
            <a:r>
              <a:rPr sz="2200" spc="-139" dirty="0"/>
              <a:t> </a:t>
            </a:r>
            <a:r>
              <a:rPr sz="2200" spc="-60" dirty="0"/>
              <a:t>objects</a:t>
            </a:r>
            <a:endParaRPr sz="2200" dirty="0"/>
          </a:p>
          <a:p>
            <a:pPr marL="523875" lvl="1" indent="-171450">
              <a:lnSpc>
                <a:spcPts val="1958"/>
              </a:lnSpc>
              <a:buChar char="•"/>
              <a:tabLst>
                <a:tab pos="523875" algn="l"/>
                <a:tab pos="524351" algn="l"/>
              </a:tabLst>
            </a:pPr>
            <a:r>
              <a:rPr lang="en-US" sz="2200" spc="-86" dirty="0"/>
              <a:t>U</a:t>
            </a:r>
            <a:r>
              <a:rPr sz="2200" spc="-86" dirty="0"/>
              <a:t>sing </a:t>
            </a:r>
            <a:r>
              <a:rPr sz="2200" spc="-68" dirty="0"/>
              <a:t>data </a:t>
            </a:r>
            <a:r>
              <a:rPr sz="2200" spc="8" dirty="0"/>
              <a:t>with </a:t>
            </a:r>
            <a:r>
              <a:rPr sz="2200" spc="-90" dirty="0"/>
              <a:t>an </a:t>
            </a:r>
            <a:r>
              <a:rPr sz="2200" spc="-34" dirty="0"/>
              <a:t>inherent </a:t>
            </a:r>
            <a:r>
              <a:rPr sz="2200" spc="-56" dirty="0"/>
              <a:t>spatial</a:t>
            </a:r>
            <a:r>
              <a:rPr sz="2200" spc="-278" dirty="0"/>
              <a:t> </a:t>
            </a:r>
            <a:r>
              <a:rPr sz="2200" spc="-60" dirty="0"/>
              <a:t>component</a:t>
            </a:r>
            <a:endParaRPr lang="en-US" sz="2200" dirty="0"/>
          </a:p>
          <a:p>
            <a:pPr marL="523875" lvl="5" indent="-171450">
              <a:lnSpc>
                <a:spcPts val="1958"/>
              </a:lnSpc>
              <a:buChar char="•"/>
              <a:tabLst>
                <a:tab pos="523875" algn="l"/>
                <a:tab pos="524351" algn="l"/>
              </a:tabLst>
            </a:pPr>
            <a:r>
              <a:rPr lang="en-US" sz="2200" spc="-30" dirty="0"/>
              <a:t>Examples: W</a:t>
            </a:r>
            <a:r>
              <a:rPr sz="2200" spc="-30" dirty="0"/>
              <a:t>ind tunnel </a:t>
            </a:r>
            <a:r>
              <a:rPr sz="2200" spc="-49" dirty="0"/>
              <a:t>vector </a:t>
            </a:r>
            <a:r>
              <a:rPr sz="2200" spc="-68" dirty="0"/>
              <a:t>data </a:t>
            </a:r>
            <a:r>
              <a:rPr sz="2200" spc="-15" dirty="0"/>
              <a:t>or </a:t>
            </a:r>
            <a:r>
              <a:rPr sz="2200" spc="-53" dirty="0"/>
              <a:t>three-dimensional </a:t>
            </a:r>
            <a:r>
              <a:rPr sz="2200" spc="-94" dirty="0"/>
              <a:t>(3D) </a:t>
            </a:r>
            <a:r>
              <a:rPr sz="2200" spc="-68" dirty="0"/>
              <a:t>medical</a:t>
            </a:r>
            <a:r>
              <a:rPr sz="2200" spc="-300" dirty="0"/>
              <a:t> </a:t>
            </a:r>
            <a:r>
              <a:rPr sz="2200" spc="-105" dirty="0"/>
              <a:t>images</a:t>
            </a:r>
            <a:endParaRPr sz="2200"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37988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F98F-4135-1744-8D8E-665F986C8AE5}"/>
              </a:ext>
            </a:extLst>
          </p:cNvPr>
          <p:cNvSpPr>
            <a:spLocks noGrp="1"/>
          </p:cNvSpPr>
          <p:nvPr>
            <p:ph type="title"/>
          </p:nvPr>
        </p:nvSpPr>
        <p:spPr/>
        <p:txBody>
          <a:bodyPr/>
          <a:lstStyle/>
          <a:p>
            <a:r>
              <a:rPr lang="en-US" dirty="0"/>
              <a:t>To make those data visualization with messages - </a:t>
            </a:r>
          </a:p>
        </p:txBody>
      </p:sp>
      <p:sp>
        <p:nvSpPr>
          <p:cNvPr id="3" name="Text Placeholder 2">
            <a:extLst>
              <a:ext uri="{FF2B5EF4-FFF2-40B4-BE49-F238E27FC236}">
                <a16:creationId xmlns:a16="http://schemas.microsoft.com/office/drawing/2014/main" id="{DF01CE39-4E63-9A47-9C34-791B54E9628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45537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929" y="219864"/>
            <a:ext cx="6288832" cy="530754"/>
          </a:xfrm>
          <a:prstGeom prst="rect">
            <a:avLst/>
          </a:prstGeom>
        </p:spPr>
        <p:txBody>
          <a:bodyPr spcFirstLastPara="1" vert="horz" wrap="square" lIns="0" tIns="10001" rIns="0" bIns="0" rtlCol="0" anchor="t" anchorCtr="0">
            <a:spAutoFit/>
          </a:bodyPr>
          <a:lstStyle/>
          <a:p>
            <a:pPr marL="9525">
              <a:spcBef>
                <a:spcPts val="79"/>
              </a:spcBef>
            </a:pPr>
            <a:r>
              <a:rPr lang="en-US" spc="-274" dirty="0"/>
              <a:t>Visualization tools are everywhere </a:t>
            </a:r>
            <a:endParaRPr spc="-143" dirty="0"/>
          </a:p>
        </p:txBody>
      </p:sp>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41</a:t>
            </a:fld>
            <a:endParaRPr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369" y="1119154"/>
            <a:ext cx="3728471" cy="209899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604" y="1856226"/>
            <a:ext cx="3760341" cy="211900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966" y="2515010"/>
            <a:ext cx="4664467" cy="2628490"/>
          </a:xfrm>
          <a:prstGeom prst="rect">
            <a:avLst/>
          </a:prstGeom>
        </p:spPr>
      </p:pic>
      <p:sp>
        <p:nvSpPr>
          <p:cNvPr id="8" name="TextBox 7"/>
          <p:cNvSpPr txBox="1"/>
          <p:nvPr/>
        </p:nvSpPr>
        <p:spPr>
          <a:xfrm>
            <a:off x="0" y="4835723"/>
            <a:ext cx="5755102" cy="307777"/>
          </a:xfrm>
          <a:prstGeom prst="rect">
            <a:avLst/>
          </a:prstGeom>
          <a:noFill/>
        </p:spPr>
        <p:txBody>
          <a:bodyPr wrap="none" rtlCol="0">
            <a:spAutoFit/>
          </a:bodyPr>
          <a:lstStyle/>
          <a:p>
            <a:r>
              <a:rPr lang="en-US" dirty="0"/>
              <a:t>https://</a:t>
            </a:r>
            <a:r>
              <a:rPr lang="en-US" dirty="0" err="1"/>
              <a:t>www.pcmag.com</a:t>
            </a:r>
            <a:r>
              <a:rPr lang="en-US" dirty="0"/>
              <a:t>/article/347315/10-free-data-visualization-tools</a:t>
            </a:r>
          </a:p>
        </p:txBody>
      </p:sp>
      <p:sp>
        <p:nvSpPr>
          <p:cNvPr id="9" name="object 2"/>
          <p:cNvSpPr txBox="1">
            <a:spLocks/>
          </p:cNvSpPr>
          <p:nvPr/>
        </p:nvSpPr>
        <p:spPr>
          <a:xfrm>
            <a:off x="4401563" y="1227172"/>
            <a:ext cx="5245870" cy="530754"/>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9"/>
              </a:spcBef>
            </a:pPr>
            <a:r>
              <a:rPr lang="en-US" spc="-274"/>
              <a:t>And most of them are for free!</a:t>
            </a:r>
            <a:endParaRPr lang="en-US" spc="-143" dirty="0"/>
          </a:p>
        </p:txBody>
      </p:sp>
    </p:spTree>
    <p:extLst>
      <p:ext uri="{BB962C8B-B14F-4D97-AF65-F5344CB8AC3E}">
        <p14:creationId xmlns:p14="http://schemas.microsoft.com/office/powerpoint/2010/main" val="109235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55" y="251062"/>
            <a:ext cx="8520600" cy="572700"/>
          </a:xfrm>
        </p:spPr>
        <p:txBody>
          <a:bodyPr/>
          <a:lstStyle/>
          <a:p>
            <a:r>
              <a:rPr lang="en-US" dirty="0"/>
              <a:t>For Non-Developers/Coders: A few examples of free tools not requiring any coding: </a:t>
            </a:r>
            <a:br>
              <a:rPr lang="en-US" dirty="0"/>
            </a:br>
            <a:endParaRPr lang="en-US" dirty="0"/>
          </a:p>
        </p:txBody>
      </p:sp>
      <p:sp>
        <p:nvSpPr>
          <p:cNvPr id="3" name="Title 1"/>
          <p:cNvSpPr txBox="1">
            <a:spLocks/>
          </p:cNvSpPr>
          <p:nvPr/>
        </p:nvSpPr>
        <p:spPr>
          <a:xfrm>
            <a:off x="325555" y="1636516"/>
            <a:ext cx="8520600" cy="57270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457200">
              <a:buFont typeface="Arial" charset="0"/>
              <a:buChar char="•"/>
            </a:pPr>
            <a:r>
              <a:rPr lang="en-US" sz="2400" u="sng" dirty="0">
                <a:hlinkClick r:id="rId2"/>
              </a:rPr>
              <a:t>Datawrapper</a:t>
            </a:r>
            <a:r>
              <a:rPr lang="en-US" sz="2400" dirty="0"/>
              <a:t> is an online tool for making interactive charts.</a:t>
            </a:r>
          </a:p>
          <a:p>
            <a:pPr marL="457200" indent="-457200">
              <a:buFont typeface="Arial" charset="0"/>
              <a:buChar char="•"/>
            </a:pPr>
            <a:r>
              <a:rPr lang="en-US" sz="2400" u="sng" dirty="0">
                <a:hlinkClick r:id="rId3"/>
              </a:rPr>
              <a:t>Tableau Public</a:t>
            </a:r>
            <a:r>
              <a:rPr lang="en-US" sz="2400" dirty="0"/>
              <a:t> is perhaps the most popular visualization tool which supports a wide variety of charts, graphs, maps and other graphics.</a:t>
            </a:r>
          </a:p>
          <a:p>
            <a:pPr marL="457200" indent="-457200">
              <a:buFont typeface="Arial" charset="0"/>
              <a:buChar char="•"/>
            </a:pPr>
            <a:r>
              <a:rPr lang="en-US" sz="2400" u="sng" dirty="0">
                <a:hlinkClick r:id="rId4"/>
              </a:rPr>
              <a:t>Raw</a:t>
            </a:r>
            <a:r>
              <a:rPr lang="en-US" sz="2400" dirty="0"/>
              <a:t> defines itself as ‘the missing link between spreadsheets and vector graphics.</a:t>
            </a:r>
          </a:p>
          <a:p>
            <a:pPr marL="457200" indent="-457200">
              <a:buFont typeface="Arial" charset="0"/>
              <a:buChar char="•"/>
            </a:pPr>
            <a:r>
              <a:rPr lang="en-US" sz="2400" u="sng" dirty="0">
                <a:hlinkClick r:id="rId5"/>
              </a:rPr>
              <a:t>Timeline JS</a:t>
            </a:r>
            <a:r>
              <a:rPr lang="en-US" sz="2400" dirty="0"/>
              <a:t> helps you create beautiful timelines without writing any code.</a:t>
            </a:r>
          </a:p>
          <a:p>
            <a:pPr marL="457200" indent="-457200">
              <a:buFont typeface="Arial" charset="0"/>
              <a:buChar char="•"/>
            </a:pPr>
            <a:endParaRPr lang="en-US" sz="2400" dirty="0"/>
          </a:p>
        </p:txBody>
      </p:sp>
    </p:spTree>
    <p:extLst>
      <p:ext uri="{BB962C8B-B14F-4D97-AF65-F5344CB8AC3E}">
        <p14:creationId xmlns:p14="http://schemas.microsoft.com/office/powerpoint/2010/main" val="372910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1500" y="218995"/>
            <a:ext cx="7779328" cy="485069"/>
          </a:xfrm>
          <a:prstGeom prst="rect">
            <a:avLst/>
          </a:prstGeom>
        </p:spPr>
        <p:txBody>
          <a:bodyPr spcFirstLastPara="1" vert="horz" wrap="square" lIns="0" tIns="10478" rIns="0" bIns="0" rtlCol="0" anchor="t" anchorCtr="0">
            <a:spAutoFit/>
          </a:bodyPr>
          <a:lstStyle/>
          <a:p>
            <a:pPr marL="9525">
              <a:spcBef>
                <a:spcPts val="83"/>
              </a:spcBef>
            </a:pPr>
            <a:r>
              <a:rPr lang="en-US" sz="3000" spc="26" dirty="0"/>
              <a:t>”</a:t>
            </a:r>
            <a:r>
              <a:rPr lang="en-US" sz="3000" spc="26" dirty="0">
                <a:solidFill>
                  <a:srgbClr val="C00000"/>
                </a:solidFill>
              </a:rPr>
              <a:t>Need</a:t>
            </a:r>
            <a:r>
              <a:rPr lang="en-US" sz="3000" spc="26" dirty="0"/>
              <a:t>” for </a:t>
            </a:r>
            <a:r>
              <a:rPr sz="3000" spc="26" dirty="0"/>
              <a:t>Task-specific </a:t>
            </a:r>
            <a:r>
              <a:rPr sz="3000" spc="53" dirty="0"/>
              <a:t>Visualization</a:t>
            </a:r>
            <a:r>
              <a:rPr sz="3000" spc="-307" dirty="0"/>
              <a:t> </a:t>
            </a:r>
            <a:r>
              <a:rPr sz="3000" spc="38" dirty="0"/>
              <a:t>Design</a:t>
            </a:r>
            <a:endParaRPr sz="3000" dirty="0"/>
          </a:p>
        </p:txBody>
      </p:sp>
      <p:sp>
        <p:nvSpPr>
          <p:cNvPr id="3" name="object 3"/>
          <p:cNvSpPr txBox="1"/>
          <p:nvPr/>
        </p:nvSpPr>
        <p:spPr>
          <a:xfrm>
            <a:off x="256309" y="814270"/>
            <a:ext cx="8409710" cy="4329230"/>
          </a:xfrm>
          <a:prstGeom prst="rect">
            <a:avLst/>
          </a:prstGeom>
        </p:spPr>
        <p:txBody>
          <a:bodyPr vert="horz" wrap="square" lIns="0" tIns="10001" rIns="0" bIns="0" rtlCol="0">
            <a:spAutoFit/>
          </a:bodyPr>
          <a:lstStyle/>
          <a:p>
            <a:pPr marL="267653" marR="272415" indent="-258128">
              <a:spcBef>
                <a:spcPts val="79"/>
              </a:spcBef>
              <a:buFont typeface="Arial"/>
              <a:buChar char="•"/>
              <a:tabLst>
                <a:tab pos="267653" algn="l"/>
                <a:tab pos="268129" algn="l"/>
              </a:tabLst>
            </a:pPr>
            <a:r>
              <a:rPr sz="2400" spc="-180" dirty="0">
                <a:solidFill>
                  <a:schemeClr val="tx1"/>
                </a:solidFill>
                <a:latin typeface="Arial" charset="0"/>
                <a:ea typeface="Arial" charset="0"/>
                <a:cs typeface="Arial" charset="0"/>
              </a:rPr>
              <a:t>LA </a:t>
            </a:r>
            <a:r>
              <a:rPr sz="2400" spc="38" dirty="0">
                <a:solidFill>
                  <a:schemeClr val="tx1"/>
                </a:solidFill>
                <a:latin typeface="Arial" charset="0"/>
                <a:ea typeface="Arial" charset="0"/>
                <a:cs typeface="Arial" charset="0"/>
              </a:rPr>
              <a:t>Treinish, </a:t>
            </a:r>
            <a:r>
              <a:rPr sz="2400" spc="19" dirty="0">
                <a:solidFill>
                  <a:schemeClr val="tx1"/>
                </a:solidFill>
                <a:latin typeface="Arial" charset="0"/>
                <a:ea typeface="Arial" charset="0"/>
                <a:cs typeface="Arial" charset="0"/>
              </a:rPr>
              <a:t>Task-specific </a:t>
            </a:r>
            <a:r>
              <a:rPr sz="2400" spc="56" dirty="0">
                <a:solidFill>
                  <a:schemeClr val="tx1"/>
                </a:solidFill>
                <a:latin typeface="Arial" charset="0"/>
                <a:ea typeface="Arial" charset="0"/>
                <a:cs typeface="Arial" charset="0"/>
              </a:rPr>
              <a:t>visualization </a:t>
            </a:r>
            <a:r>
              <a:rPr sz="2400" spc="45" dirty="0">
                <a:solidFill>
                  <a:schemeClr val="tx1"/>
                </a:solidFill>
                <a:latin typeface="Arial" charset="0"/>
                <a:ea typeface="Arial" charset="0"/>
                <a:cs typeface="Arial" charset="0"/>
              </a:rPr>
              <a:t>design,  </a:t>
            </a:r>
            <a:r>
              <a:rPr sz="2400" spc="-64" dirty="0">
                <a:solidFill>
                  <a:schemeClr val="tx1"/>
                </a:solidFill>
                <a:latin typeface="Arial" charset="0"/>
                <a:ea typeface="Arial" charset="0"/>
                <a:cs typeface="Arial" charset="0"/>
              </a:rPr>
              <a:t>IEEE</a:t>
            </a:r>
            <a:r>
              <a:rPr sz="2400" spc="-68" dirty="0">
                <a:solidFill>
                  <a:schemeClr val="tx1"/>
                </a:solidFill>
                <a:latin typeface="Arial" charset="0"/>
                <a:ea typeface="Arial" charset="0"/>
                <a:cs typeface="Arial" charset="0"/>
              </a:rPr>
              <a:t> </a:t>
            </a:r>
            <a:r>
              <a:rPr sz="2400" spc="71" dirty="0">
                <a:solidFill>
                  <a:schemeClr val="tx1"/>
                </a:solidFill>
                <a:latin typeface="Arial" charset="0"/>
                <a:ea typeface="Arial" charset="0"/>
                <a:cs typeface="Arial" charset="0"/>
              </a:rPr>
              <a:t>Computer</a:t>
            </a:r>
            <a:r>
              <a:rPr sz="2400" spc="-90"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Graphics</a:t>
            </a:r>
            <a:r>
              <a:rPr sz="2400" spc="-101" dirty="0">
                <a:solidFill>
                  <a:schemeClr val="tx1"/>
                </a:solidFill>
                <a:latin typeface="Arial" charset="0"/>
                <a:ea typeface="Arial" charset="0"/>
                <a:cs typeface="Arial" charset="0"/>
              </a:rPr>
              <a:t> </a:t>
            </a:r>
            <a:r>
              <a:rPr sz="2400" spc="109" dirty="0">
                <a:solidFill>
                  <a:schemeClr val="tx1"/>
                </a:solidFill>
                <a:latin typeface="Arial" charset="0"/>
                <a:ea typeface="Arial" charset="0"/>
                <a:cs typeface="Arial" charset="0"/>
              </a:rPr>
              <a:t>and</a:t>
            </a:r>
            <a:r>
              <a:rPr sz="2400" spc="-79" dirty="0">
                <a:solidFill>
                  <a:schemeClr val="tx1"/>
                </a:solidFill>
                <a:latin typeface="Arial" charset="0"/>
                <a:ea typeface="Arial" charset="0"/>
                <a:cs typeface="Arial" charset="0"/>
              </a:rPr>
              <a:t> </a:t>
            </a:r>
            <a:r>
              <a:rPr sz="2400" spc="30" dirty="0">
                <a:solidFill>
                  <a:schemeClr val="tx1"/>
                </a:solidFill>
                <a:latin typeface="Arial" charset="0"/>
                <a:ea typeface="Arial" charset="0"/>
                <a:cs typeface="Arial" charset="0"/>
              </a:rPr>
              <a:t>Applications,</a:t>
            </a:r>
            <a:r>
              <a:rPr sz="2400" spc="-94" dirty="0">
                <a:solidFill>
                  <a:schemeClr val="tx1"/>
                </a:solidFill>
                <a:latin typeface="Arial" charset="0"/>
                <a:ea typeface="Arial" charset="0"/>
                <a:cs typeface="Arial" charset="0"/>
              </a:rPr>
              <a:t> </a:t>
            </a:r>
            <a:r>
              <a:rPr sz="2400" spc="116" dirty="0">
                <a:solidFill>
                  <a:schemeClr val="tx1"/>
                </a:solidFill>
                <a:latin typeface="Arial" charset="0"/>
                <a:ea typeface="Arial" charset="0"/>
                <a:cs typeface="Arial" charset="0"/>
              </a:rPr>
              <a:t>1999</a:t>
            </a:r>
            <a:endParaRPr sz="2400" dirty="0">
              <a:solidFill>
                <a:schemeClr val="tx1"/>
              </a:solidFill>
              <a:latin typeface="Arial" charset="0"/>
              <a:ea typeface="Arial" charset="0"/>
              <a:cs typeface="Arial" charset="0"/>
            </a:endParaRPr>
          </a:p>
          <a:p>
            <a:pPr>
              <a:spcBef>
                <a:spcPts val="38"/>
              </a:spcBef>
              <a:buClr>
                <a:srgbClr val="FFFFFF"/>
              </a:buClr>
              <a:buFont typeface="Arial"/>
              <a:buChar char="•"/>
            </a:pPr>
            <a:endParaRPr sz="2400" dirty="0">
              <a:solidFill>
                <a:schemeClr val="tx1"/>
              </a:solidFill>
              <a:latin typeface="Arial" charset="0"/>
              <a:ea typeface="Arial" charset="0"/>
              <a:cs typeface="Arial" charset="0"/>
            </a:endParaRPr>
          </a:p>
          <a:p>
            <a:pPr marL="267653" marR="40005" indent="-258128">
              <a:spcBef>
                <a:spcPts val="4"/>
              </a:spcBef>
              <a:buFont typeface="Arial"/>
              <a:buChar char="•"/>
              <a:tabLst>
                <a:tab pos="267653" algn="l"/>
                <a:tab pos="268129" algn="l"/>
              </a:tabLst>
            </a:pPr>
            <a:r>
              <a:rPr sz="2400" spc="45" dirty="0">
                <a:solidFill>
                  <a:schemeClr val="tx1"/>
                </a:solidFill>
                <a:latin typeface="Arial" charset="0"/>
                <a:ea typeface="Arial" charset="0"/>
                <a:cs typeface="Arial" charset="0"/>
              </a:rPr>
              <a:t>Generalized</a:t>
            </a:r>
            <a:r>
              <a:rPr sz="2400" spc="-94"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visualization</a:t>
            </a:r>
            <a:r>
              <a:rPr sz="2400" spc="-13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systems</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are</a:t>
            </a:r>
            <a:r>
              <a:rPr sz="2400" spc="-71"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less</a:t>
            </a:r>
            <a:r>
              <a:rPr sz="2400" spc="-68"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suitable  </a:t>
            </a:r>
            <a:r>
              <a:rPr sz="2400" spc="49" dirty="0">
                <a:solidFill>
                  <a:schemeClr val="tx1"/>
                </a:solidFill>
                <a:latin typeface="Arial" charset="0"/>
                <a:ea typeface="Arial" charset="0"/>
                <a:cs typeface="Arial" charset="0"/>
              </a:rPr>
              <a:t>for </a:t>
            </a:r>
            <a:r>
              <a:rPr sz="2400" spc="86" dirty="0">
                <a:solidFill>
                  <a:schemeClr val="tx1"/>
                </a:solidFill>
                <a:latin typeface="Arial" charset="0"/>
                <a:ea typeface="Arial" charset="0"/>
                <a:cs typeface="Arial" charset="0"/>
              </a:rPr>
              <a:t>environments </a:t>
            </a:r>
            <a:r>
              <a:rPr sz="2400" spc="90" dirty="0">
                <a:solidFill>
                  <a:schemeClr val="tx1"/>
                </a:solidFill>
                <a:latin typeface="Arial" charset="0"/>
                <a:ea typeface="Arial" charset="0"/>
                <a:cs typeface="Arial" charset="0"/>
              </a:rPr>
              <a:t>with </a:t>
            </a:r>
            <a:r>
              <a:rPr sz="2400" spc="26" dirty="0">
                <a:solidFill>
                  <a:schemeClr val="tx1"/>
                </a:solidFill>
                <a:latin typeface="Arial" charset="0"/>
                <a:ea typeface="Arial" charset="0"/>
                <a:cs typeface="Arial" charset="0"/>
              </a:rPr>
              <a:t>specific </a:t>
            </a:r>
            <a:r>
              <a:rPr sz="2400" spc="83" dirty="0">
                <a:solidFill>
                  <a:schemeClr val="tx1"/>
                </a:solidFill>
                <a:latin typeface="Arial" charset="0"/>
                <a:ea typeface="Arial" charset="0"/>
                <a:cs typeface="Arial" charset="0"/>
              </a:rPr>
              <a:t>tasks </a:t>
            </a:r>
            <a:r>
              <a:rPr sz="2400" spc="109" dirty="0">
                <a:solidFill>
                  <a:schemeClr val="tx1"/>
                </a:solidFill>
                <a:latin typeface="Arial" charset="0"/>
                <a:ea typeface="Arial" charset="0"/>
                <a:cs typeface="Arial" charset="0"/>
              </a:rPr>
              <a:t>and </a:t>
            </a:r>
            <a:r>
              <a:rPr sz="2400" spc="113" dirty="0">
                <a:solidFill>
                  <a:schemeClr val="tx1"/>
                </a:solidFill>
                <a:latin typeface="Arial" charset="0"/>
                <a:ea typeface="Arial" charset="0"/>
                <a:cs typeface="Arial" charset="0"/>
              </a:rPr>
              <a:t>user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indent="-258128">
              <a:spcBef>
                <a:spcPts val="506"/>
              </a:spcBef>
              <a:buFont typeface="Arial"/>
              <a:buChar char="•"/>
              <a:tabLst>
                <a:tab pos="267653" algn="l"/>
                <a:tab pos="268129" algn="l"/>
              </a:tabLst>
            </a:pPr>
            <a:r>
              <a:rPr sz="2400" spc="83" dirty="0">
                <a:solidFill>
                  <a:schemeClr val="tx1"/>
                </a:solidFill>
                <a:latin typeface="Arial" charset="0"/>
                <a:ea typeface="Arial" charset="0"/>
                <a:cs typeface="Arial" charset="0"/>
              </a:rPr>
              <a:t>Prototypes</a:t>
            </a:r>
            <a:r>
              <a:rPr sz="2400" spc="-86" dirty="0">
                <a:solidFill>
                  <a:schemeClr val="tx1"/>
                </a:solidFill>
                <a:latin typeface="Arial" charset="0"/>
                <a:ea typeface="Arial" charset="0"/>
                <a:cs typeface="Arial" charset="0"/>
              </a:rPr>
              <a:t> </a:t>
            </a:r>
            <a:r>
              <a:rPr sz="2400" spc="79" dirty="0">
                <a:solidFill>
                  <a:schemeClr val="tx1"/>
                </a:solidFill>
                <a:latin typeface="Arial" charset="0"/>
                <a:ea typeface="Arial" charset="0"/>
                <a:cs typeface="Arial" charset="0"/>
              </a:rPr>
              <a:t>help</a:t>
            </a:r>
            <a:r>
              <a:rPr sz="2400" spc="-71"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with</a:t>
            </a:r>
            <a:r>
              <a:rPr sz="2400" spc="-101" dirty="0">
                <a:solidFill>
                  <a:schemeClr val="tx1"/>
                </a:solidFill>
                <a:latin typeface="Arial" charset="0"/>
                <a:ea typeface="Arial" charset="0"/>
                <a:cs typeface="Arial" charset="0"/>
              </a:rPr>
              <a:t> </a:t>
            </a:r>
            <a:r>
              <a:rPr sz="2400" spc="68" dirty="0">
                <a:solidFill>
                  <a:schemeClr val="tx1"/>
                </a:solidFill>
                <a:latin typeface="Arial" charset="0"/>
                <a:ea typeface="Arial" charset="0"/>
                <a:cs typeface="Arial" charset="0"/>
              </a:rPr>
              <a:t>defining/refining</a:t>
            </a:r>
            <a:r>
              <a:rPr sz="2400" spc="-90"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79"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sz="2400"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sz="2400" spc="64" dirty="0">
                <a:solidFill>
                  <a:schemeClr val="tx1"/>
                </a:solidFill>
                <a:latin typeface="Arial" charset="0"/>
                <a:ea typeface="Arial" charset="0"/>
                <a:cs typeface="Arial" charset="0"/>
              </a:rPr>
              <a:t>Iterative</a:t>
            </a:r>
            <a:r>
              <a:rPr sz="2400" spc="-120"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process</a:t>
            </a:r>
            <a:r>
              <a:rPr sz="2400" spc="-75" dirty="0">
                <a:solidFill>
                  <a:schemeClr val="tx1"/>
                </a:solidFill>
                <a:latin typeface="Arial" charset="0"/>
                <a:ea typeface="Arial" charset="0"/>
                <a:cs typeface="Arial" charset="0"/>
              </a:rPr>
              <a:t> </a:t>
            </a:r>
            <a:r>
              <a:rPr sz="2400" spc="4" dirty="0">
                <a:solidFill>
                  <a:schemeClr val="tx1"/>
                </a:solidFill>
                <a:latin typeface="Arial" charset="0"/>
                <a:ea typeface="Arial" charset="0"/>
                <a:cs typeface="Arial" charset="0"/>
              </a:rPr>
              <a:t>of</a:t>
            </a:r>
            <a:r>
              <a:rPr sz="2400" spc="-75" dirty="0">
                <a:solidFill>
                  <a:schemeClr val="tx1"/>
                </a:solidFill>
                <a:latin typeface="Arial" charset="0"/>
                <a:ea typeface="Arial" charset="0"/>
                <a:cs typeface="Arial" charset="0"/>
              </a:rPr>
              <a:t> </a:t>
            </a:r>
            <a:r>
              <a:rPr sz="2400" spc="56" dirty="0">
                <a:solidFill>
                  <a:schemeClr val="tx1"/>
                </a:solidFill>
                <a:latin typeface="Arial" charset="0"/>
                <a:ea typeface="Arial" charset="0"/>
                <a:cs typeface="Arial" charset="0"/>
              </a:rPr>
              <a:t>developing</a:t>
            </a:r>
            <a:r>
              <a:rPr sz="2400" spc="-113" dirty="0">
                <a:solidFill>
                  <a:schemeClr val="tx1"/>
                </a:solidFill>
                <a:latin typeface="Arial" charset="0"/>
                <a:ea typeface="Arial" charset="0"/>
                <a:cs typeface="Arial" charset="0"/>
              </a:rPr>
              <a:t> </a:t>
            </a:r>
            <a:r>
              <a:rPr sz="2400" spc="38" dirty="0">
                <a:solidFill>
                  <a:schemeClr val="tx1"/>
                </a:solidFill>
                <a:latin typeface="Arial" charset="0"/>
                <a:ea typeface="Arial" charset="0"/>
                <a:cs typeface="Arial" charset="0"/>
              </a:rPr>
              <a:t>novel</a:t>
            </a:r>
            <a:r>
              <a:rPr sz="2400" spc="-75" dirty="0">
                <a:solidFill>
                  <a:schemeClr val="tx1"/>
                </a:solidFill>
                <a:latin typeface="Arial" charset="0"/>
                <a:ea typeface="Arial" charset="0"/>
                <a:cs typeface="Arial" charset="0"/>
              </a:rPr>
              <a:t> </a:t>
            </a:r>
            <a:r>
              <a:rPr sz="2400" spc="83" dirty="0">
                <a:solidFill>
                  <a:schemeClr val="tx1"/>
                </a:solidFill>
                <a:latin typeface="Arial" charset="0"/>
                <a:ea typeface="Arial" charset="0"/>
                <a:cs typeface="Arial" charset="0"/>
              </a:rPr>
              <a:t>techniques</a:t>
            </a:r>
            <a:r>
              <a:rPr sz="2400" spc="-120" dirty="0">
                <a:solidFill>
                  <a:schemeClr val="tx1"/>
                </a:solidFill>
                <a:latin typeface="Arial" charset="0"/>
                <a:ea typeface="Arial" charset="0"/>
                <a:cs typeface="Arial" charset="0"/>
              </a:rPr>
              <a:t> </a:t>
            </a:r>
            <a:r>
              <a:rPr sz="2400" spc="90" dirty="0">
                <a:solidFill>
                  <a:schemeClr val="tx1"/>
                </a:solidFill>
                <a:latin typeface="Arial" charset="0"/>
                <a:ea typeface="Arial" charset="0"/>
                <a:cs typeface="Arial" charset="0"/>
              </a:rPr>
              <a:t>to  </a:t>
            </a:r>
            <a:r>
              <a:rPr sz="2400" spc="53" dirty="0">
                <a:solidFill>
                  <a:schemeClr val="tx1"/>
                </a:solidFill>
                <a:latin typeface="Arial" charset="0"/>
                <a:ea typeface="Arial" charset="0"/>
                <a:cs typeface="Arial" charset="0"/>
              </a:rPr>
              <a:t>converge</a:t>
            </a:r>
            <a:r>
              <a:rPr sz="2400" spc="-98" dirty="0">
                <a:solidFill>
                  <a:schemeClr val="tx1"/>
                </a:solidFill>
                <a:latin typeface="Arial" charset="0"/>
                <a:ea typeface="Arial" charset="0"/>
                <a:cs typeface="Arial" charset="0"/>
              </a:rPr>
              <a:t> </a:t>
            </a:r>
            <a:r>
              <a:rPr sz="2400" spc="98" dirty="0">
                <a:solidFill>
                  <a:schemeClr val="tx1"/>
                </a:solidFill>
                <a:latin typeface="Arial" charset="0"/>
                <a:ea typeface="Arial" charset="0"/>
                <a:cs typeface="Arial" charset="0"/>
              </a:rPr>
              <a:t>on</a:t>
            </a:r>
            <a:r>
              <a:rPr sz="2400" spc="-71" dirty="0">
                <a:solidFill>
                  <a:schemeClr val="tx1"/>
                </a:solidFill>
                <a:latin typeface="Arial" charset="0"/>
                <a:ea typeface="Arial" charset="0"/>
                <a:cs typeface="Arial" charset="0"/>
              </a:rPr>
              <a:t> </a:t>
            </a:r>
            <a:r>
              <a:rPr sz="2400" spc="75" dirty="0">
                <a:solidFill>
                  <a:schemeClr val="tx1"/>
                </a:solidFill>
                <a:latin typeface="Arial" charset="0"/>
                <a:ea typeface="Arial" charset="0"/>
                <a:cs typeface="Arial" charset="0"/>
              </a:rPr>
              <a:t>meeting</a:t>
            </a:r>
            <a:r>
              <a:rPr sz="2400" spc="-101" dirty="0">
                <a:solidFill>
                  <a:schemeClr val="tx1"/>
                </a:solidFill>
                <a:latin typeface="Arial" charset="0"/>
                <a:ea typeface="Arial" charset="0"/>
                <a:cs typeface="Arial" charset="0"/>
              </a:rPr>
              <a:t> </a:t>
            </a:r>
            <a:r>
              <a:rPr sz="2400" spc="113" dirty="0">
                <a:solidFill>
                  <a:schemeClr val="tx1"/>
                </a:solidFill>
                <a:latin typeface="Arial" charset="0"/>
                <a:ea typeface="Arial" charset="0"/>
                <a:cs typeface="Arial" charset="0"/>
              </a:rPr>
              <a:t>user</a:t>
            </a:r>
            <a:r>
              <a:rPr sz="2400" spc="-86" dirty="0">
                <a:solidFill>
                  <a:schemeClr val="tx1"/>
                </a:solidFill>
                <a:latin typeface="Arial" charset="0"/>
                <a:ea typeface="Arial" charset="0"/>
                <a:cs typeface="Arial" charset="0"/>
              </a:rPr>
              <a:t> </a:t>
            </a:r>
            <a:r>
              <a:rPr sz="2400" spc="101" dirty="0">
                <a:solidFill>
                  <a:schemeClr val="tx1"/>
                </a:solidFill>
                <a:latin typeface="Arial" charset="0"/>
                <a:ea typeface="Arial" charset="0"/>
                <a:cs typeface="Arial" charset="0"/>
              </a:rPr>
              <a:t>needs</a:t>
            </a: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endParaRPr lang="en-US" sz="2400" spc="101" dirty="0">
              <a:solidFill>
                <a:schemeClr val="tx1"/>
              </a:solidFill>
              <a:latin typeface="Arial" charset="0"/>
              <a:ea typeface="Arial" charset="0"/>
              <a:cs typeface="Arial" charset="0"/>
            </a:endParaRPr>
          </a:p>
          <a:p>
            <a:pPr marL="267653" marR="3810" indent="-258128">
              <a:spcBef>
                <a:spcPts val="506"/>
              </a:spcBef>
              <a:buFont typeface="Arial"/>
              <a:buChar char="•"/>
              <a:tabLst>
                <a:tab pos="267653" algn="l"/>
                <a:tab pos="268129" algn="l"/>
              </a:tabLst>
            </a:pPr>
            <a:r>
              <a:rPr lang="en-US" sz="2400" spc="101" dirty="0">
                <a:solidFill>
                  <a:schemeClr val="tx1"/>
                </a:solidFill>
                <a:latin typeface="Arial" charset="0"/>
                <a:ea typeface="Arial" charset="0"/>
                <a:cs typeface="Arial" charset="0"/>
              </a:rPr>
              <a:t>We may still want to design/code visualizations for your need!</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31518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20710401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7500" y="317631"/>
            <a:ext cx="3798963" cy="574884"/>
          </a:xfrm>
          <a:prstGeom prst="rect">
            <a:avLst/>
          </a:prstGeom>
        </p:spPr>
        <p:txBody>
          <a:bodyPr spcFirstLastPara="1" vert="horz" wrap="square" lIns="0" tIns="7984" rIns="0" bIns="0" rtlCol="0" anchor="t" anchorCtr="0">
            <a:spAutoFit/>
          </a:bodyPr>
          <a:lstStyle/>
          <a:p>
            <a:pPr marL="8405">
              <a:spcBef>
                <a:spcPts val="63"/>
              </a:spcBef>
            </a:pPr>
            <a:r>
              <a:rPr sz="3600" spc="-103" dirty="0"/>
              <a:t>Design</a:t>
            </a:r>
            <a:r>
              <a:rPr sz="3600" spc="-192" dirty="0"/>
              <a:t> </a:t>
            </a:r>
            <a:r>
              <a:rPr sz="3600" spc="-106" dirty="0"/>
              <a:t>Excellence</a:t>
            </a:r>
            <a:endParaRPr sz="3600" dirty="0"/>
          </a:p>
        </p:txBody>
      </p:sp>
      <p:sp>
        <p:nvSpPr>
          <p:cNvPr id="3" name="object 3"/>
          <p:cNvSpPr txBox="1"/>
          <p:nvPr/>
        </p:nvSpPr>
        <p:spPr>
          <a:xfrm>
            <a:off x="651164" y="1157041"/>
            <a:ext cx="7855526" cy="2498911"/>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600" spc="-3" dirty="0">
                <a:solidFill>
                  <a:schemeClr val="tx1"/>
                </a:solidFill>
                <a:latin typeface="Arial Unicode MS"/>
                <a:cs typeface="Arial Unicode MS"/>
              </a:rPr>
              <a:t>“Well</a:t>
            </a:r>
            <a:r>
              <a:rPr sz="2600" spc="-122" dirty="0">
                <a:solidFill>
                  <a:schemeClr val="tx1"/>
                </a:solidFill>
                <a:latin typeface="Arial Unicode MS"/>
                <a:cs typeface="Arial Unicode MS"/>
              </a:rPr>
              <a:t> </a:t>
            </a:r>
            <a:r>
              <a:rPr sz="2600" spc="-50" dirty="0">
                <a:solidFill>
                  <a:schemeClr val="tx1"/>
                </a:solidFill>
                <a:latin typeface="Arial Unicode MS"/>
                <a:cs typeface="Arial Unicode MS"/>
              </a:rPr>
              <a:t>designed</a:t>
            </a:r>
            <a:r>
              <a:rPr sz="2600" spc="-126" dirty="0">
                <a:solidFill>
                  <a:schemeClr val="tx1"/>
                </a:solidFill>
                <a:latin typeface="Arial Unicode MS"/>
                <a:cs typeface="Arial Unicode MS"/>
              </a:rPr>
              <a:t> </a:t>
            </a:r>
            <a:r>
              <a:rPr sz="2600" spc="-20" dirty="0">
                <a:solidFill>
                  <a:schemeClr val="tx1"/>
                </a:solidFill>
                <a:latin typeface="Arial Unicode MS"/>
                <a:cs typeface="Arial Unicode MS"/>
              </a:rPr>
              <a:t>presentations</a:t>
            </a:r>
            <a:r>
              <a:rPr sz="2600" spc="-122" dirty="0">
                <a:solidFill>
                  <a:schemeClr val="tx1"/>
                </a:solidFill>
                <a:latin typeface="Arial Unicode MS"/>
                <a:cs typeface="Arial Unicode MS"/>
              </a:rPr>
              <a:t> </a:t>
            </a:r>
            <a:r>
              <a:rPr sz="2600" dirty="0">
                <a:solidFill>
                  <a:schemeClr val="tx1"/>
                </a:solidFill>
                <a:latin typeface="Arial Unicode MS"/>
                <a:cs typeface="Arial Unicode MS"/>
              </a:rPr>
              <a:t>of</a:t>
            </a:r>
            <a:r>
              <a:rPr sz="2600" spc="-113" dirty="0">
                <a:solidFill>
                  <a:schemeClr val="tx1"/>
                </a:solidFill>
                <a:latin typeface="Arial Unicode MS"/>
                <a:cs typeface="Arial Unicode MS"/>
              </a:rPr>
              <a:t> </a:t>
            </a:r>
            <a:r>
              <a:rPr sz="2600" spc="3" dirty="0">
                <a:solidFill>
                  <a:schemeClr val="tx1"/>
                </a:solidFill>
                <a:latin typeface="Arial Unicode MS"/>
                <a:cs typeface="Arial Unicode MS"/>
              </a:rPr>
              <a:t>interesting</a:t>
            </a:r>
            <a:r>
              <a:rPr sz="2600" spc="-122" dirty="0">
                <a:solidFill>
                  <a:schemeClr val="tx1"/>
                </a:solidFill>
                <a:latin typeface="Arial Unicode MS"/>
                <a:cs typeface="Arial Unicode MS"/>
              </a:rPr>
              <a:t> </a:t>
            </a:r>
            <a:r>
              <a:rPr sz="2600" spc="-36" dirty="0">
                <a:solidFill>
                  <a:schemeClr val="tx1"/>
                </a:solidFill>
                <a:latin typeface="Arial Unicode MS"/>
                <a:cs typeface="Arial Unicode MS"/>
              </a:rPr>
              <a:t>data  </a:t>
            </a:r>
            <a:r>
              <a:rPr sz="2600" spc="-46" dirty="0">
                <a:solidFill>
                  <a:schemeClr val="tx1"/>
                </a:solidFill>
                <a:latin typeface="Arial Unicode MS"/>
                <a:cs typeface="Arial Unicode MS"/>
              </a:rPr>
              <a:t>are </a:t>
            </a:r>
            <a:r>
              <a:rPr sz="2600" spc="-126" dirty="0">
                <a:solidFill>
                  <a:schemeClr val="tx1"/>
                </a:solidFill>
                <a:latin typeface="Arial Unicode MS"/>
                <a:cs typeface="Arial Unicode MS"/>
              </a:rPr>
              <a:t>a </a:t>
            </a:r>
            <a:r>
              <a:rPr sz="2600" spc="13" dirty="0">
                <a:solidFill>
                  <a:schemeClr val="tx1"/>
                </a:solidFill>
                <a:latin typeface="Arial Unicode MS"/>
                <a:cs typeface="Arial Unicode MS"/>
              </a:rPr>
              <a:t>matter </a:t>
            </a:r>
            <a:r>
              <a:rPr sz="2600" dirty="0">
                <a:solidFill>
                  <a:schemeClr val="tx1"/>
                </a:solidFill>
                <a:latin typeface="Arial Unicode MS"/>
                <a:cs typeface="Arial Unicode MS"/>
              </a:rPr>
              <a:t>of</a:t>
            </a:r>
            <a:r>
              <a:rPr lang="en-US" sz="2600" dirty="0">
                <a:solidFill>
                  <a:schemeClr val="tx1"/>
                </a:solidFill>
                <a:latin typeface="Arial Unicode MS"/>
                <a:cs typeface="Arial Unicode MS"/>
              </a:rPr>
              <a:t>: </a:t>
            </a:r>
          </a:p>
          <a:p>
            <a:pPr marL="235336" marR="3362" lvl="1" indent="-226931">
              <a:spcBef>
                <a:spcPts val="66"/>
              </a:spcBef>
              <a:buFont typeface="Arial"/>
              <a:buChar char="•"/>
              <a:tabLst>
                <a:tab pos="234916" algn="l"/>
                <a:tab pos="235336" algn="l"/>
              </a:tabLst>
            </a:pPr>
            <a:r>
              <a:rPr lang="en-US" sz="2600" spc="-66" dirty="0">
                <a:solidFill>
                  <a:schemeClr val="tx1"/>
                </a:solidFill>
                <a:latin typeface="Arial Unicode MS"/>
                <a:cs typeface="Arial Unicode MS"/>
              </a:rPr>
              <a:t>S</a:t>
            </a:r>
            <a:r>
              <a:rPr sz="2600" spc="-66" dirty="0">
                <a:solidFill>
                  <a:schemeClr val="tx1"/>
                </a:solidFill>
                <a:latin typeface="Arial Unicode MS"/>
                <a:cs typeface="Arial Unicode MS"/>
              </a:rPr>
              <a:t>ubstance</a:t>
            </a:r>
            <a:r>
              <a:rPr lang="en-US" sz="2600" spc="-66" dirty="0">
                <a:solidFill>
                  <a:schemeClr val="tx1"/>
                </a:solidFill>
                <a:latin typeface="Arial Unicode MS"/>
                <a:cs typeface="Arial Unicode MS"/>
              </a:rPr>
              <a:t>,</a:t>
            </a:r>
          </a:p>
          <a:p>
            <a:pPr marL="235336" marR="3362" lvl="1" indent="-226931">
              <a:spcBef>
                <a:spcPts val="66"/>
              </a:spcBef>
              <a:buFont typeface="Arial"/>
              <a:buChar char="•"/>
              <a:tabLst>
                <a:tab pos="234916" algn="l"/>
                <a:tab pos="235336" algn="l"/>
              </a:tabLst>
            </a:pPr>
            <a:r>
              <a:rPr lang="en-US" sz="2600" spc="-20" dirty="0">
                <a:solidFill>
                  <a:schemeClr val="tx1"/>
                </a:solidFill>
                <a:latin typeface="Arial Unicode MS"/>
                <a:cs typeface="Arial Unicode MS"/>
              </a:rPr>
              <a:t>S</a:t>
            </a:r>
            <a:r>
              <a:rPr sz="2600" spc="-20" dirty="0">
                <a:solidFill>
                  <a:schemeClr val="tx1"/>
                </a:solidFill>
                <a:latin typeface="Arial Unicode MS"/>
                <a:cs typeface="Arial Unicode MS"/>
              </a:rPr>
              <a:t>tatistics, </a:t>
            </a:r>
            <a:endParaRPr lang="en-US" sz="2600" spc="-20" dirty="0">
              <a:solidFill>
                <a:schemeClr val="tx1"/>
              </a:solidFill>
              <a:latin typeface="Arial Unicode MS"/>
              <a:cs typeface="Arial Unicode MS"/>
            </a:endParaRPr>
          </a:p>
          <a:p>
            <a:pPr marL="235336" marR="3362" lvl="1" indent="-226931">
              <a:spcBef>
                <a:spcPts val="66"/>
              </a:spcBef>
              <a:buFont typeface="Arial"/>
              <a:buChar char="•"/>
              <a:tabLst>
                <a:tab pos="234916" algn="l"/>
                <a:tab pos="235336" algn="l"/>
              </a:tabLst>
            </a:pPr>
            <a:r>
              <a:rPr sz="2600" spc="-46" dirty="0">
                <a:solidFill>
                  <a:schemeClr val="tx1"/>
                </a:solidFill>
                <a:latin typeface="Arial Unicode MS"/>
                <a:cs typeface="Arial Unicode MS"/>
              </a:rPr>
              <a:t>and </a:t>
            </a:r>
            <a:r>
              <a:rPr lang="en-US" sz="2600" dirty="0">
                <a:solidFill>
                  <a:schemeClr val="tx1"/>
                </a:solidFill>
                <a:latin typeface="Arial Unicode MS"/>
                <a:cs typeface="Arial Unicode MS"/>
              </a:rPr>
              <a:t>D</a:t>
            </a:r>
            <a:r>
              <a:rPr sz="2600" spc="-60" dirty="0">
                <a:solidFill>
                  <a:schemeClr val="tx1"/>
                </a:solidFill>
                <a:latin typeface="Arial Unicode MS"/>
                <a:cs typeface="Arial Unicode MS"/>
              </a:rPr>
              <a:t>esign.”</a:t>
            </a:r>
            <a:endParaRPr sz="2600" dirty="0">
              <a:solidFill>
                <a:schemeClr val="tx1"/>
              </a:solidFill>
              <a:latin typeface="Arial Unicode MS"/>
              <a:cs typeface="Arial Unicode MS"/>
            </a:endParaRPr>
          </a:p>
          <a:p>
            <a:pPr marL="310980">
              <a:spcBef>
                <a:spcPts val="417"/>
              </a:spcBef>
            </a:pPr>
            <a:r>
              <a:rPr sz="2600" spc="-3" dirty="0">
                <a:solidFill>
                  <a:schemeClr val="tx1"/>
                </a:solidFill>
              </a:rPr>
              <a:t>– </a:t>
            </a:r>
            <a:r>
              <a:rPr sz="2600" spc="-30" dirty="0">
                <a:solidFill>
                  <a:schemeClr val="tx1"/>
                </a:solidFill>
                <a:latin typeface="Arial Unicode MS"/>
                <a:cs typeface="Arial Unicode MS"/>
              </a:rPr>
              <a:t>Edward</a:t>
            </a:r>
            <a:r>
              <a:rPr sz="2600" spc="-43" dirty="0">
                <a:solidFill>
                  <a:schemeClr val="tx1"/>
                </a:solidFill>
                <a:latin typeface="Arial Unicode MS"/>
                <a:cs typeface="Arial Unicode MS"/>
              </a:rPr>
              <a:t> </a:t>
            </a:r>
            <a:r>
              <a:rPr sz="2600" spc="-20" dirty="0">
                <a:solidFill>
                  <a:schemeClr val="tx1"/>
                </a:solidFill>
                <a:latin typeface="Arial Unicode MS"/>
                <a:cs typeface="Arial Unicode MS"/>
              </a:rPr>
              <a:t>Tufte</a:t>
            </a:r>
            <a:endParaRPr sz="2600" dirty="0">
              <a:solidFill>
                <a:schemeClr val="tx1"/>
              </a:solidFill>
              <a:latin typeface="Arial Unicode MS"/>
              <a:cs typeface="Arial Unicode MS"/>
            </a:endParaRPr>
          </a:p>
        </p:txBody>
      </p:sp>
      <p:sp>
        <p:nvSpPr>
          <p:cNvPr id="4" name="object 4"/>
          <p:cNvSpPr/>
          <p:nvPr/>
        </p:nvSpPr>
        <p:spPr>
          <a:xfrm>
            <a:off x="6847592" y="3373820"/>
            <a:ext cx="1659098" cy="1769680"/>
          </a:xfrm>
          <a:prstGeom prst="rect">
            <a:avLst/>
          </a:prstGeom>
          <a:blipFill>
            <a:blip r:embed="rId3" cstate="print"/>
            <a:stretch>
              <a:fillRect/>
            </a:stretch>
          </a:blipFill>
        </p:spPr>
        <p:txBody>
          <a:bodyPr wrap="square" lIns="0" tIns="0" rIns="0" bIns="0" rtlCol="0"/>
          <a:lstStyle/>
          <a:p>
            <a:endParaRPr sz="927"/>
          </a:p>
        </p:txBody>
      </p:sp>
      <p:sp>
        <p:nvSpPr>
          <p:cNvPr id="5" name="object 5"/>
          <p:cNvSpPr/>
          <p:nvPr/>
        </p:nvSpPr>
        <p:spPr>
          <a:xfrm>
            <a:off x="6076813" y="1601217"/>
            <a:ext cx="1388485" cy="1655680"/>
          </a:xfrm>
          <a:prstGeom prst="rect">
            <a:avLst/>
          </a:prstGeom>
          <a:blipFill>
            <a:blip r:embed="rId4" cstate="print"/>
            <a:stretch>
              <a:fillRect/>
            </a:stretch>
          </a:blipFill>
        </p:spPr>
        <p:txBody>
          <a:bodyPr wrap="square" lIns="0" tIns="0" rIns="0" bIns="0" rtlCol="0"/>
          <a:lstStyle/>
          <a:p>
            <a:endParaRPr sz="927" dirty="0"/>
          </a:p>
        </p:txBody>
      </p:sp>
      <p:sp>
        <p:nvSpPr>
          <p:cNvPr id="6" name="object 6"/>
          <p:cNvSpPr/>
          <p:nvPr/>
        </p:nvSpPr>
        <p:spPr>
          <a:xfrm>
            <a:off x="7609490" y="1587339"/>
            <a:ext cx="1388485" cy="1660633"/>
          </a:xfrm>
          <a:prstGeom prst="rect">
            <a:avLst/>
          </a:prstGeom>
          <a:blipFill>
            <a:blip r:embed="rId5"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21581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5" y="294502"/>
            <a:ext cx="6197584"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540327" y="1722670"/>
            <a:ext cx="8271164" cy="2722049"/>
          </a:xfrm>
          <a:prstGeom prst="rect">
            <a:avLst/>
          </a:prstGeom>
        </p:spPr>
        <p:txBody>
          <a:bodyPr vert="horz" wrap="square" lIns="0" tIns="8404" rIns="0" bIns="0" rtlCol="0">
            <a:spAutoFit/>
          </a:bodyPr>
          <a:lstStyle/>
          <a:p>
            <a:pPr marL="348802" marR="3362" indent="-340397">
              <a:spcBef>
                <a:spcPts val="66"/>
              </a:spcBef>
              <a:buAutoNum type="arabicPeriod"/>
              <a:tabLst>
                <a:tab pos="348802" algn="l"/>
                <a:tab pos="349222" algn="l"/>
              </a:tabLst>
            </a:pPr>
            <a:r>
              <a:rPr sz="2400" spc="-63" dirty="0">
                <a:solidFill>
                  <a:schemeClr val="tx1"/>
                </a:solidFill>
                <a:latin typeface="Arial" charset="0"/>
                <a:ea typeface="Arial" charset="0"/>
                <a:cs typeface="Arial" charset="0"/>
              </a:rPr>
              <a:t>The </a:t>
            </a:r>
            <a:r>
              <a:rPr sz="2400" spc="-10" dirty="0">
                <a:solidFill>
                  <a:schemeClr val="tx1"/>
                </a:solidFill>
                <a:latin typeface="Arial" charset="0"/>
                <a:ea typeface="Arial" charset="0"/>
                <a:cs typeface="Arial" charset="0"/>
              </a:rPr>
              <a:t>representation </a:t>
            </a:r>
            <a:r>
              <a:rPr sz="2400" dirty="0">
                <a:solidFill>
                  <a:schemeClr val="tx1"/>
                </a:solidFill>
                <a:latin typeface="Arial" charset="0"/>
                <a:ea typeface="Arial" charset="0"/>
                <a:cs typeface="Arial" charset="0"/>
              </a:rPr>
              <a:t>of </a:t>
            </a:r>
            <a:r>
              <a:rPr sz="2400" spc="-36" dirty="0">
                <a:solidFill>
                  <a:schemeClr val="tx1"/>
                </a:solidFill>
                <a:latin typeface="Arial" charset="0"/>
                <a:ea typeface="Arial" charset="0"/>
                <a:cs typeface="Arial" charset="0"/>
              </a:rPr>
              <a:t>numbers,</a:t>
            </a:r>
            <a:r>
              <a:rPr sz="2400" spc="-394" dirty="0">
                <a:solidFill>
                  <a:schemeClr val="tx1"/>
                </a:solidFill>
                <a:latin typeface="Arial" charset="0"/>
                <a:ea typeface="Arial" charset="0"/>
                <a:cs typeface="Arial" charset="0"/>
              </a:rPr>
              <a:t> </a:t>
            </a:r>
            <a:r>
              <a:rPr sz="2400" spc="-146" dirty="0">
                <a:solidFill>
                  <a:schemeClr val="tx1"/>
                </a:solidFill>
                <a:latin typeface="Arial" charset="0"/>
                <a:ea typeface="Arial" charset="0"/>
                <a:cs typeface="Arial" charset="0"/>
              </a:rPr>
              <a:t>as </a:t>
            </a:r>
            <a:r>
              <a:rPr sz="2400" spc="-20" dirty="0">
                <a:solidFill>
                  <a:schemeClr val="tx1"/>
                </a:solidFill>
                <a:latin typeface="Arial" charset="0"/>
                <a:ea typeface="Arial" charset="0"/>
                <a:cs typeface="Arial" charset="0"/>
              </a:rPr>
              <a:t>physically  </a:t>
            </a:r>
            <a:r>
              <a:rPr sz="2400" spc="-56" dirty="0">
                <a:solidFill>
                  <a:schemeClr val="tx1"/>
                </a:solidFill>
                <a:latin typeface="Arial" charset="0"/>
                <a:ea typeface="Arial" charset="0"/>
                <a:cs typeface="Arial" charset="0"/>
              </a:rPr>
              <a:t>measured</a:t>
            </a:r>
            <a:r>
              <a:rPr sz="2400" spc="-126" dirty="0">
                <a:solidFill>
                  <a:schemeClr val="tx1"/>
                </a:solidFill>
                <a:latin typeface="Arial" charset="0"/>
                <a:ea typeface="Arial" charset="0"/>
                <a:cs typeface="Arial" charset="0"/>
              </a:rPr>
              <a:t> </a:t>
            </a:r>
            <a:r>
              <a:rPr sz="2400" spc="-26" dirty="0">
                <a:solidFill>
                  <a:schemeClr val="tx1"/>
                </a:solidFill>
                <a:latin typeface="Arial" charset="0"/>
                <a:ea typeface="Arial" charset="0"/>
                <a:cs typeface="Arial" charset="0"/>
              </a:rPr>
              <a:t>on</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53" dirty="0">
                <a:solidFill>
                  <a:schemeClr val="tx1"/>
                </a:solidFill>
                <a:latin typeface="Arial" charset="0"/>
                <a:ea typeface="Arial" charset="0"/>
                <a:cs typeface="Arial" charset="0"/>
              </a:rPr>
              <a:t>surface</a:t>
            </a:r>
            <a:r>
              <a:rPr sz="2400" spc="-122" dirty="0">
                <a:solidFill>
                  <a:schemeClr val="tx1"/>
                </a:solidFill>
                <a:latin typeface="Arial" charset="0"/>
                <a:ea typeface="Arial" charset="0"/>
                <a:cs typeface="Arial" charset="0"/>
              </a:rPr>
              <a:t> </a:t>
            </a:r>
            <a:r>
              <a:rPr sz="2400" dirty="0">
                <a:solidFill>
                  <a:schemeClr val="tx1"/>
                </a:solidFill>
                <a:latin typeface="Arial" charset="0"/>
                <a:ea typeface="Arial" charset="0"/>
                <a:cs typeface="Arial" charset="0"/>
              </a:rPr>
              <a:t>of</a:t>
            </a:r>
            <a:r>
              <a:rPr sz="2400" spc="-122" dirty="0">
                <a:solidFill>
                  <a:schemeClr val="tx1"/>
                </a:solidFill>
                <a:latin typeface="Arial" charset="0"/>
                <a:ea typeface="Arial" charset="0"/>
                <a:cs typeface="Arial" charset="0"/>
              </a:rPr>
              <a:t> </a:t>
            </a:r>
            <a:r>
              <a:rPr sz="2400" spc="-10" dirty="0">
                <a:solidFill>
                  <a:schemeClr val="tx1"/>
                </a:solidFill>
                <a:latin typeface="Arial" charset="0"/>
                <a:ea typeface="Arial" charset="0"/>
                <a:cs typeface="Arial" charset="0"/>
              </a:rPr>
              <a:t>the</a:t>
            </a:r>
            <a:r>
              <a:rPr sz="2400" spc="-122" dirty="0">
                <a:solidFill>
                  <a:schemeClr val="tx1"/>
                </a:solidFill>
                <a:latin typeface="Arial" charset="0"/>
                <a:ea typeface="Arial" charset="0"/>
                <a:cs typeface="Arial" charset="0"/>
              </a:rPr>
              <a:t> </a:t>
            </a:r>
            <a:r>
              <a:rPr sz="2400" spc="-23"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20" dirty="0">
                <a:solidFill>
                  <a:schemeClr val="tx1"/>
                </a:solidFill>
                <a:latin typeface="Arial" charset="0"/>
                <a:ea typeface="Arial" charset="0"/>
                <a:cs typeface="Arial" charset="0"/>
              </a:rPr>
              <a:t>directly </a:t>
            </a:r>
            <a:r>
              <a:rPr sz="2400" spc="26" dirty="0">
                <a:solidFill>
                  <a:schemeClr val="tx1"/>
                </a:solidFill>
                <a:latin typeface="Arial" charset="0"/>
                <a:ea typeface="Arial" charset="0"/>
                <a:cs typeface="Arial" charset="0"/>
              </a:rPr>
              <a:t>proportional </a:t>
            </a:r>
            <a:r>
              <a:rPr sz="2400" spc="23" dirty="0">
                <a:solidFill>
                  <a:schemeClr val="tx1"/>
                </a:solidFill>
                <a:latin typeface="Arial" charset="0"/>
                <a:ea typeface="Arial" charset="0"/>
                <a:cs typeface="Arial" charset="0"/>
              </a:rPr>
              <a:t>to </a:t>
            </a:r>
            <a:r>
              <a:rPr sz="2400" spc="-13" dirty="0">
                <a:solidFill>
                  <a:schemeClr val="tx1"/>
                </a:solidFill>
                <a:latin typeface="Arial" charset="0"/>
                <a:ea typeface="Arial" charset="0"/>
                <a:cs typeface="Arial" charset="0"/>
              </a:rPr>
              <a:t>the  </a:t>
            </a:r>
            <a:r>
              <a:rPr sz="2400" spc="-7" dirty="0">
                <a:solidFill>
                  <a:schemeClr val="tx1"/>
                </a:solidFill>
                <a:latin typeface="Arial" charset="0"/>
                <a:ea typeface="Arial" charset="0"/>
                <a:cs typeface="Arial" charset="0"/>
              </a:rPr>
              <a:t>numerical </a:t>
            </a:r>
            <a:r>
              <a:rPr sz="2400" spc="3" dirty="0">
                <a:solidFill>
                  <a:schemeClr val="tx1"/>
                </a:solidFill>
                <a:latin typeface="Arial" charset="0"/>
                <a:ea typeface="Arial" charset="0"/>
                <a:cs typeface="Arial" charset="0"/>
              </a:rPr>
              <a:t>quantities</a:t>
            </a:r>
            <a:r>
              <a:rPr sz="2400" spc="-238" dirty="0">
                <a:solidFill>
                  <a:schemeClr val="tx1"/>
                </a:solidFill>
                <a:latin typeface="Arial" charset="0"/>
                <a:ea typeface="Arial" charset="0"/>
                <a:cs typeface="Arial" charset="0"/>
              </a:rPr>
              <a:t> </a:t>
            </a:r>
            <a:r>
              <a:rPr sz="2400" spc="-43" dirty="0">
                <a:solidFill>
                  <a:schemeClr val="tx1"/>
                </a:solidFill>
                <a:latin typeface="Arial" charset="0"/>
                <a:ea typeface="Arial" charset="0"/>
                <a:cs typeface="Arial" charset="0"/>
              </a:rPr>
              <a:t>represented.</a:t>
            </a:r>
            <a:endParaRPr sz="2400" dirty="0">
              <a:solidFill>
                <a:schemeClr val="tx1"/>
              </a:solidFill>
              <a:latin typeface="Arial" charset="0"/>
              <a:ea typeface="Arial" charset="0"/>
              <a:cs typeface="Arial" charset="0"/>
            </a:endParaRPr>
          </a:p>
          <a:p>
            <a:pPr marL="348802" marR="99598" indent="-340397">
              <a:spcBef>
                <a:spcPts val="493"/>
              </a:spcBef>
              <a:buAutoNum type="arabicPeriod"/>
              <a:tabLst>
                <a:tab pos="348802" algn="l"/>
                <a:tab pos="349222" algn="l"/>
              </a:tabLst>
            </a:pPr>
            <a:r>
              <a:rPr sz="2400" spc="-116" dirty="0">
                <a:solidFill>
                  <a:schemeClr val="tx1"/>
                </a:solidFill>
                <a:latin typeface="Arial" charset="0"/>
                <a:ea typeface="Arial" charset="0"/>
                <a:cs typeface="Arial" charset="0"/>
              </a:rPr>
              <a:t>Clear, </a:t>
            </a:r>
            <a:r>
              <a:rPr sz="2400" spc="-13" dirty="0">
                <a:solidFill>
                  <a:schemeClr val="tx1"/>
                </a:solidFill>
                <a:latin typeface="Arial" charset="0"/>
                <a:ea typeface="Arial" charset="0"/>
                <a:cs typeface="Arial" charset="0"/>
              </a:rPr>
              <a:t>detailed </a:t>
            </a:r>
            <a:r>
              <a:rPr sz="2400" spc="-50" dirty="0">
                <a:solidFill>
                  <a:schemeClr val="tx1"/>
                </a:solidFill>
                <a:latin typeface="Arial" charset="0"/>
                <a:ea typeface="Arial" charset="0"/>
                <a:cs typeface="Arial" charset="0"/>
              </a:rPr>
              <a:t>and </a:t>
            </a:r>
            <a:r>
              <a:rPr sz="2400" spc="-3" dirty="0">
                <a:solidFill>
                  <a:schemeClr val="tx1"/>
                </a:solidFill>
                <a:latin typeface="Arial" charset="0"/>
                <a:ea typeface="Arial" charset="0"/>
                <a:cs typeface="Arial" charset="0"/>
              </a:rPr>
              <a:t>thorough </a:t>
            </a:r>
            <a:r>
              <a:rPr sz="2400" spc="-17" dirty="0">
                <a:solidFill>
                  <a:schemeClr val="tx1"/>
                </a:solidFill>
                <a:latin typeface="Arial" charset="0"/>
                <a:ea typeface="Arial" charset="0"/>
                <a:cs typeface="Arial" charset="0"/>
              </a:rPr>
              <a:t>labeling</a:t>
            </a:r>
            <a:r>
              <a:rPr sz="2400" spc="-397" dirty="0">
                <a:solidFill>
                  <a:schemeClr val="tx1"/>
                </a:solidFill>
                <a:latin typeface="Arial" charset="0"/>
                <a:ea typeface="Arial" charset="0"/>
                <a:cs typeface="Arial" charset="0"/>
              </a:rPr>
              <a:t> </a:t>
            </a:r>
            <a:r>
              <a:rPr sz="2400" spc="-20" dirty="0">
                <a:solidFill>
                  <a:schemeClr val="tx1"/>
                </a:solidFill>
                <a:latin typeface="Arial" charset="0"/>
                <a:ea typeface="Arial" charset="0"/>
                <a:cs typeface="Arial" charset="0"/>
              </a:rPr>
              <a:t>should  </a:t>
            </a:r>
            <a:r>
              <a:rPr sz="2400" spc="-83" dirty="0">
                <a:solidFill>
                  <a:schemeClr val="tx1"/>
                </a:solidFill>
                <a:latin typeface="Arial" charset="0"/>
                <a:ea typeface="Arial" charset="0"/>
                <a:cs typeface="Arial" charset="0"/>
              </a:rPr>
              <a:t>be </a:t>
            </a:r>
            <a:r>
              <a:rPr sz="2400" spc="-75" dirty="0">
                <a:solidFill>
                  <a:schemeClr val="tx1"/>
                </a:solidFill>
                <a:latin typeface="Arial" charset="0"/>
                <a:ea typeface="Arial" charset="0"/>
                <a:cs typeface="Arial" charset="0"/>
              </a:rPr>
              <a:t>used </a:t>
            </a:r>
            <a:r>
              <a:rPr sz="2400" spc="23" dirty="0">
                <a:solidFill>
                  <a:schemeClr val="tx1"/>
                </a:solidFill>
                <a:latin typeface="Arial" charset="0"/>
                <a:ea typeface="Arial" charset="0"/>
                <a:cs typeface="Arial" charset="0"/>
              </a:rPr>
              <a:t>to </a:t>
            </a:r>
            <a:r>
              <a:rPr sz="2400" spc="-46" dirty="0">
                <a:solidFill>
                  <a:schemeClr val="tx1"/>
                </a:solidFill>
                <a:latin typeface="Arial" charset="0"/>
                <a:ea typeface="Arial" charset="0"/>
                <a:cs typeface="Arial" charset="0"/>
              </a:rPr>
              <a:t>defeat </a:t>
            </a:r>
            <a:r>
              <a:rPr sz="2400" spc="-23" dirty="0">
                <a:solidFill>
                  <a:schemeClr val="tx1"/>
                </a:solidFill>
                <a:latin typeface="Arial" charset="0"/>
                <a:ea typeface="Arial" charset="0"/>
                <a:cs typeface="Arial" charset="0"/>
              </a:rPr>
              <a:t>graphical </a:t>
            </a:r>
            <a:r>
              <a:rPr sz="2400" spc="36" dirty="0">
                <a:solidFill>
                  <a:schemeClr val="tx1"/>
                </a:solidFill>
                <a:latin typeface="Arial" charset="0"/>
                <a:ea typeface="Arial" charset="0"/>
                <a:cs typeface="Arial" charset="0"/>
              </a:rPr>
              <a:t>distortion </a:t>
            </a:r>
            <a:r>
              <a:rPr sz="2400" spc="-50" dirty="0">
                <a:solidFill>
                  <a:schemeClr val="tx1"/>
                </a:solidFill>
                <a:latin typeface="Arial" charset="0"/>
                <a:ea typeface="Arial" charset="0"/>
                <a:cs typeface="Arial" charset="0"/>
              </a:rPr>
              <a:t>and  </a:t>
            </a:r>
            <a:r>
              <a:rPr sz="2400" spc="-30" dirty="0">
                <a:solidFill>
                  <a:schemeClr val="tx1"/>
                </a:solidFill>
                <a:latin typeface="Arial" charset="0"/>
                <a:ea typeface="Arial" charset="0"/>
                <a:cs typeface="Arial" charset="0"/>
              </a:rPr>
              <a:t>ambiguity.</a:t>
            </a:r>
            <a:endParaRPr sz="2400" dirty="0">
              <a:solidFill>
                <a:schemeClr val="tx1"/>
              </a:solidFill>
              <a:latin typeface="Arial" charset="0"/>
              <a:ea typeface="Arial" charset="0"/>
              <a:cs typeface="Arial" charset="0"/>
            </a:endParaRPr>
          </a:p>
          <a:p>
            <a:pPr marL="348802" marR="161373" indent="-340397">
              <a:spcBef>
                <a:spcPts val="493"/>
              </a:spcBef>
              <a:buAutoNum type="arabicPeriod"/>
              <a:tabLst>
                <a:tab pos="348802" algn="l"/>
                <a:tab pos="349222" algn="l"/>
              </a:tabLst>
            </a:pPr>
            <a:r>
              <a:rPr sz="2400" spc="26" dirty="0">
                <a:solidFill>
                  <a:schemeClr val="tx1"/>
                </a:solidFill>
                <a:latin typeface="Arial" charset="0"/>
                <a:ea typeface="Arial" charset="0"/>
                <a:cs typeface="Arial" charset="0"/>
              </a:rPr>
              <a:t>Write </a:t>
            </a:r>
            <a:r>
              <a:rPr sz="2400" spc="20" dirty="0">
                <a:solidFill>
                  <a:schemeClr val="tx1"/>
                </a:solidFill>
                <a:latin typeface="Arial" charset="0"/>
                <a:ea typeface="Arial" charset="0"/>
                <a:cs typeface="Arial" charset="0"/>
              </a:rPr>
              <a:t>out </a:t>
            </a:r>
            <a:r>
              <a:rPr sz="2400" spc="-30" dirty="0">
                <a:solidFill>
                  <a:schemeClr val="tx1"/>
                </a:solidFill>
                <a:latin typeface="Arial" charset="0"/>
                <a:ea typeface="Arial" charset="0"/>
                <a:cs typeface="Arial" charset="0"/>
              </a:rPr>
              <a:t>explanations </a:t>
            </a:r>
            <a:r>
              <a:rPr sz="2400" dirty="0">
                <a:solidFill>
                  <a:schemeClr val="tx1"/>
                </a:solidFill>
                <a:latin typeface="Arial" charset="0"/>
                <a:ea typeface="Arial" charset="0"/>
                <a:cs typeface="Arial" charset="0"/>
              </a:rPr>
              <a:t>of </a:t>
            </a:r>
            <a:r>
              <a:rPr sz="2400" spc="-10" dirty="0">
                <a:solidFill>
                  <a:schemeClr val="tx1"/>
                </a:solidFill>
                <a:latin typeface="Arial" charset="0"/>
                <a:ea typeface="Arial" charset="0"/>
                <a:cs typeface="Arial" charset="0"/>
              </a:rPr>
              <a:t>the </a:t>
            </a:r>
            <a:r>
              <a:rPr sz="2400" spc="-40" dirty="0">
                <a:solidFill>
                  <a:schemeClr val="tx1"/>
                </a:solidFill>
                <a:latin typeface="Arial" charset="0"/>
                <a:ea typeface="Arial" charset="0"/>
                <a:cs typeface="Arial" charset="0"/>
              </a:rPr>
              <a:t>data </a:t>
            </a:r>
            <a:r>
              <a:rPr sz="2400" spc="-26" dirty="0">
                <a:solidFill>
                  <a:schemeClr val="tx1"/>
                </a:solidFill>
                <a:latin typeface="Arial" charset="0"/>
                <a:ea typeface="Arial" charset="0"/>
                <a:cs typeface="Arial" charset="0"/>
              </a:rPr>
              <a:t>on </a:t>
            </a:r>
            <a:r>
              <a:rPr sz="2400" spc="-13" dirty="0">
                <a:solidFill>
                  <a:schemeClr val="tx1"/>
                </a:solidFill>
                <a:latin typeface="Arial" charset="0"/>
                <a:ea typeface="Arial" charset="0"/>
                <a:cs typeface="Arial" charset="0"/>
              </a:rPr>
              <a:t>the  </a:t>
            </a:r>
            <a:r>
              <a:rPr sz="2400" spc="-26" dirty="0">
                <a:solidFill>
                  <a:schemeClr val="tx1"/>
                </a:solidFill>
                <a:latin typeface="Arial" charset="0"/>
                <a:ea typeface="Arial" charset="0"/>
                <a:cs typeface="Arial" charset="0"/>
              </a:rPr>
              <a:t>graphic</a:t>
            </a:r>
            <a:r>
              <a:rPr sz="2400" spc="-122" dirty="0">
                <a:solidFill>
                  <a:schemeClr val="tx1"/>
                </a:solidFill>
                <a:latin typeface="Arial" charset="0"/>
                <a:ea typeface="Arial" charset="0"/>
                <a:cs typeface="Arial" charset="0"/>
              </a:rPr>
              <a:t> </a:t>
            </a:r>
            <a:r>
              <a:rPr sz="2400" spc="-7" dirty="0">
                <a:solidFill>
                  <a:schemeClr val="tx1"/>
                </a:solidFill>
                <a:latin typeface="Arial" charset="0"/>
                <a:ea typeface="Arial" charset="0"/>
                <a:cs typeface="Arial" charset="0"/>
              </a:rPr>
              <a:t>itself.</a:t>
            </a:r>
            <a:r>
              <a:rPr sz="2400" spc="-119" dirty="0">
                <a:solidFill>
                  <a:schemeClr val="tx1"/>
                </a:solidFill>
                <a:latin typeface="Arial" charset="0"/>
                <a:ea typeface="Arial" charset="0"/>
                <a:cs typeface="Arial" charset="0"/>
              </a:rPr>
              <a:t> </a:t>
            </a:r>
            <a:r>
              <a:rPr sz="2400" spc="-50" dirty="0">
                <a:solidFill>
                  <a:schemeClr val="tx1"/>
                </a:solidFill>
                <a:latin typeface="Arial" charset="0"/>
                <a:ea typeface="Arial" charset="0"/>
                <a:cs typeface="Arial" charset="0"/>
              </a:rPr>
              <a:t>Label</a:t>
            </a:r>
            <a:r>
              <a:rPr sz="2400" spc="-116" dirty="0">
                <a:solidFill>
                  <a:schemeClr val="tx1"/>
                </a:solidFill>
                <a:latin typeface="Arial" charset="0"/>
                <a:ea typeface="Arial" charset="0"/>
                <a:cs typeface="Arial" charset="0"/>
              </a:rPr>
              <a:t> </a:t>
            </a:r>
            <a:r>
              <a:rPr sz="2400" spc="36" dirty="0">
                <a:solidFill>
                  <a:schemeClr val="tx1"/>
                </a:solidFill>
                <a:latin typeface="Arial" charset="0"/>
                <a:ea typeface="Arial" charset="0"/>
                <a:cs typeface="Arial" charset="0"/>
              </a:rPr>
              <a:t>important</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events</a:t>
            </a:r>
            <a:r>
              <a:rPr sz="2400" spc="-119" dirty="0">
                <a:solidFill>
                  <a:schemeClr val="tx1"/>
                </a:solidFill>
                <a:latin typeface="Arial" charset="0"/>
                <a:ea typeface="Arial" charset="0"/>
                <a:cs typeface="Arial" charset="0"/>
              </a:rPr>
              <a:t> </a:t>
            </a:r>
            <a:r>
              <a:rPr sz="2400" spc="60" dirty="0">
                <a:solidFill>
                  <a:schemeClr val="tx1"/>
                </a:solidFill>
                <a:latin typeface="Arial" charset="0"/>
                <a:ea typeface="Arial" charset="0"/>
                <a:cs typeface="Arial" charset="0"/>
              </a:rPr>
              <a:t>in</a:t>
            </a:r>
            <a:r>
              <a:rPr sz="2400" spc="-116" dirty="0">
                <a:solidFill>
                  <a:schemeClr val="tx1"/>
                </a:solidFill>
                <a:latin typeface="Arial" charset="0"/>
                <a:ea typeface="Arial" charset="0"/>
                <a:cs typeface="Arial" charset="0"/>
              </a:rPr>
              <a:t> </a:t>
            </a:r>
            <a:r>
              <a:rPr sz="2400" spc="-13" dirty="0">
                <a:solidFill>
                  <a:schemeClr val="tx1"/>
                </a:solidFill>
                <a:latin typeface="Arial" charset="0"/>
                <a:ea typeface="Arial" charset="0"/>
                <a:cs typeface="Arial" charset="0"/>
              </a:rPr>
              <a:t>the  </a:t>
            </a:r>
            <a:r>
              <a:rPr sz="2400" spc="-63" dirty="0">
                <a:solidFill>
                  <a:schemeClr val="tx1"/>
                </a:solidFill>
                <a:latin typeface="Arial" charset="0"/>
                <a:ea typeface="Arial" charset="0"/>
                <a:cs typeface="Arial" charset="0"/>
              </a:rPr>
              <a:t>data.</a:t>
            </a:r>
            <a:endParaRPr sz="24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863803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124" y="294502"/>
            <a:ext cx="6072893" cy="1129306"/>
          </a:xfrm>
          <a:prstGeom prst="rect">
            <a:avLst/>
          </a:prstGeom>
        </p:spPr>
        <p:txBody>
          <a:bodyPr spcFirstLastPara="1" vert="horz" wrap="square" lIns="0" tIns="8404" rIns="0" bIns="0" rtlCol="0" anchor="t" anchorCtr="0">
            <a:spAutoFit/>
          </a:bodyPr>
          <a:lstStyle/>
          <a:p>
            <a:pPr marL="1915468" marR="3362" indent="-1584736">
              <a:spcBef>
                <a:spcPts val="66"/>
              </a:spcBef>
            </a:pPr>
            <a:r>
              <a:rPr sz="3600" spc="-43" dirty="0"/>
              <a:t>Tufte’s </a:t>
            </a:r>
            <a:r>
              <a:rPr sz="3600" spc="-17" dirty="0"/>
              <a:t>Principles </a:t>
            </a:r>
            <a:r>
              <a:rPr sz="3600" spc="60" dirty="0"/>
              <a:t>for</a:t>
            </a:r>
            <a:r>
              <a:rPr sz="3600" spc="-427" dirty="0"/>
              <a:t> </a:t>
            </a:r>
            <a:r>
              <a:rPr sz="3600" spc="-60" dirty="0"/>
              <a:t>Graphical  </a:t>
            </a:r>
            <a:r>
              <a:rPr sz="3600" spc="50" dirty="0"/>
              <a:t>Integrity</a:t>
            </a:r>
          </a:p>
        </p:txBody>
      </p:sp>
      <p:sp>
        <p:nvSpPr>
          <p:cNvPr id="3" name="object 3"/>
          <p:cNvSpPr txBox="1"/>
          <p:nvPr/>
        </p:nvSpPr>
        <p:spPr>
          <a:xfrm>
            <a:off x="762000" y="1750379"/>
            <a:ext cx="7813963" cy="2937493"/>
          </a:xfrm>
          <a:prstGeom prst="rect">
            <a:avLst/>
          </a:prstGeom>
        </p:spPr>
        <p:txBody>
          <a:bodyPr vert="horz" wrap="square" lIns="0" tIns="8404" rIns="0" bIns="0" rtlCol="0">
            <a:spAutoFit/>
          </a:bodyPr>
          <a:lstStyle/>
          <a:p>
            <a:pPr marL="348802" marR="3362" indent="-340397" algn="just">
              <a:spcBef>
                <a:spcPts val="66"/>
              </a:spcBef>
              <a:buAutoNum type="arabicPeriod" startAt="4"/>
              <a:tabLst>
                <a:tab pos="349222" algn="l"/>
              </a:tabLst>
            </a:pPr>
            <a:r>
              <a:rPr sz="2600" spc="46" dirty="0">
                <a:solidFill>
                  <a:schemeClr val="tx1"/>
                </a:solidFill>
                <a:latin typeface="Arial" charset="0"/>
                <a:ea typeface="Arial" charset="0"/>
                <a:cs typeface="Arial" charset="0"/>
              </a:rPr>
              <a:t>In</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time‐series</a:t>
            </a:r>
            <a:r>
              <a:rPr sz="2600" spc="-116"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displays</a:t>
            </a:r>
            <a:r>
              <a:rPr sz="2600" spc="-116"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13" dirty="0">
                <a:solidFill>
                  <a:schemeClr val="tx1"/>
                </a:solidFill>
                <a:latin typeface="Arial" charset="0"/>
                <a:ea typeface="Arial" charset="0"/>
                <a:cs typeface="Arial" charset="0"/>
              </a:rPr>
              <a:t> </a:t>
            </a:r>
            <a:r>
              <a:rPr sz="2600" spc="-89" dirty="0">
                <a:solidFill>
                  <a:schemeClr val="tx1"/>
                </a:solidFill>
                <a:latin typeface="Arial" charset="0"/>
                <a:ea typeface="Arial" charset="0"/>
                <a:cs typeface="Arial" charset="0"/>
              </a:rPr>
              <a:t>money,</a:t>
            </a:r>
            <a:r>
              <a:rPr sz="2600" spc="-116"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deflated</a:t>
            </a:r>
            <a:r>
              <a:rPr sz="2600" spc="-11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and  </a:t>
            </a:r>
            <a:r>
              <a:rPr sz="2600" spc="-26" dirty="0">
                <a:solidFill>
                  <a:schemeClr val="tx1"/>
                </a:solidFill>
                <a:latin typeface="Arial" charset="0"/>
                <a:ea typeface="Arial" charset="0"/>
                <a:cs typeface="Arial" charset="0"/>
              </a:rPr>
              <a:t>standardized </a:t>
            </a:r>
            <a:r>
              <a:rPr sz="2600" spc="13" dirty="0">
                <a:solidFill>
                  <a:schemeClr val="tx1"/>
                </a:solidFill>
                <a:latin typeface="Arial" charset="0"/>
                <a:ea typeface="Arial" charset="0"/>
                <a:cs typeface="Arial" charset="0"/>
              </a:rPr>
              <a:t>units </a:t>
            </a:r>
            <a:r>
              <a:rPr sz="2600" dirty="0">
                <a:solidFill>
                  <a:schemeClr val="tx1"/>
                </a:solidFill>
                <a:latin typeface="Arial" charset="0"/>
                <a:ea typeface="Arial" charset="0"/>
                <a:cs typeface="Arial" charset="0"/>
              </a:rPr>
              <a:t>of</a:t>
            </a:r>
            <a:r>
              <a:rPr sz="2600" spc="-437"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monetary </a:t>
            </a:r>
            <a:r>
              <a:rPr sz="2600" spc="-46" dirty="0">
                <a:solidFill>
                  <a:schemeClr val="tx1"/>
                </a:solidFill>
                <a:latin typeface="Arial" charset="0"/>
                <a:ea typeface="Arial" charset="0"/>
                <a:cs typeface="Arial" charset="0"/>
              </a:rPr>
              <a:t>measurement  </a:t>
            </a:r>
            <a:r>
              <a:rPr sz="2600" spc="-50" dirty="0">
                <a:solidFill>
                  <a:schemeClr val="tx1"/>
                </a:solidFill>
                <a:latin typeface="Arial" charset="0"/>
                <a:ea typeface="Arial" charset="0"/>
                <a:cs typeface="Arial" charset="0"/>
              </a:rPr>
              <a:t>are </a:t>
            </a:r>
            <a:r>
              <a:rPr sz="2600" spc="-10" dirty="0">
                <a:solidFill>
                  <a:schemeClr val="tx1"/>
                </a:solidFill>
                <a:latin typeface="Arial" charset="0"/>
                <a:ea typeface="Arial" charset="0"/>
                <a:cs typeface="Arial" charset="0"/>
              </a:rPr>
              <a:t>nearly </a:t>
            </a:r>
            <a:r>
              <a:rPr sz="2600" spc="-60" dirty="0">
                <a:solidFill>
                  <a:schemeClr val="tx1"/>
                </a:solidFill>
                <a:latin typeface="Arial" charset="0"/>
                <a:ea typeface="Arial" charset="0"/>
                <a:cs typeface="Arial" charset="0"/>
              </a:rPr>
              <a:t>always </a:t>
            </a:r>
            <a:r>
              <a:rPr sz="2600" spc="13" dirty="0">
                <a:solidFill>
                  <a:schemeClr val="tx1"/>
                </a:solidFill>
                <a:latin typeface="Arial" charset="0"/>
                <a:ea typeface="Arial" charset="0"/>
                <a:cs typeface="Arial" charset="0"/>
              </a:rPr>
              <a:t>better </a:t>
            </a:r>
            <a:r>
              <a:rPr sz="2600" spc="-10" dirty="0">
                <a:solidFill>
                  <a:schemeClr val="tx1"/>
                </a:solidFill>
                <a:latin typeface="Arial" charset="0"/>
                <a:ea typeface="Arial" charset="0"/>
                <a:cs typeface="Arial" charset="0"/>
              </a:rPr>
              <a:t>than </a:t>
            </a:r>
            <a:r>
              <a:rPr sz="2600" dirty="0">
                <a:solidFill>
                  <a:schemeClr val="tx1"/>
                </a:solidFill>
                <a:latin typeface="Arial" charset="0"/>
                <a:ea typeface="Arial" charset="0"/>
                <a:cs typeface="Arial" charset="0"/>
              </a:rPr>
              <a:t>nominal</a:t>
            </a:r>
            <a:r>
              <a:rPr sz="2600" spc="-156" dirty="0">
                <a:solidFill>
                  <a:schemeClr val="tx1"/>
                </a:solidFill>
                <a:latin typeface="Arial" charset="0"/>
                <a:ea typeface="Arial" charset="0"/>
                <a:cs typeface="Arial" charset="0"/>
              </a:rPr>
              <a:t> </a:t>
            </a:r>
            <a:r>
              <a:rPr sz="2600" spc="-13" dirty="0">
                <a:solidFill>
                  <a:schemeClr val="tx1"/>
                </a:solidFill>
                <a:latin typeface="Arial" charset="0"/>
                <a:ea typeface="Arial" charset="0"/>
                <a:cs typeface="Arial" charset="0"/>
              </a:rPr>
              <a:t>units.</a:t>
            </a:r>
            <a:endParaRPr sz="2600" dirty="0">
              <a:solidFill>
                <a:schemeClr val="tx1"/>
              </a:solidFill>
              <a:latin typeface="Arial" charset="0"/>
              <a:ea typeface="Arial" charset="0"/>
              <a:cs typeface="Arial" charset="0"/>
            </a:endParaRPr>
          </a:p>
          <a:p>
            <a:pPr marL="348802" indent="-340397">
              <a:spcBef>
                <a:spcPts val="493"/>
              </a:spcBef>
              <a:buAutoNum type="arabicPeriod" startAt="4"/>
              <a:tabLst>
                <a:tab pos="348802" algn="l"/>
                <a:tab pos="349222" algn="l"/>
              </a:tabLst>
            </a:pPr>
            <a:r>
              <a:rPr sz="2600" spc="-83" dirty="0">
                <a:solidFill>
                  <a:schemeClr val="tx1"/>
                </a:solidFill>
                <a:latin typeface="Arial" charset="0"/>
                <a:ea typeface="Arial" charset="0"/>
                <a:cs typeface="Arial" charset="0"/>
              </a:rPr>
              <a:t>Show </a:t>
            </a:r>
            <a:r>
              <a:rPr sz="2600" spc="-43" dirty="0">
                <a:solidFill>
                  <a:schemeClr val="tx1"/>
                </a:solidFill>
                <a:latin typeface="Arial" charset="0"/>
                <a:ea typeface="Arial" charset="0"/>
                <a:cs typeface="Arial" charset="0"/>
              </a:rPr>
              <a:t>data </a:t>
            </a:r>
            <a:r>
              <a:rPr sz="2600" spc="17" dirty="0">
                <a:solidFill>
                  <a:schemeClr val="tx1"/>
                </a:solidFill>
                <a:latin typeface="Arial" charset="0"/>
                <a:ea typeface="Arial" charset="0"/>
                <a:cs typeface="Arial" charset="0"/>
              </a:rPr>
              <a:t>variation </a:t>
            </a:r>
            <a:r>
              <a:rPr sz="2600" spc="23" dirty="0">
                <a:solidFill>
                  <a:schemeClr val="tx1"/>
                </a:solidFill>
                <a:latin typeface="Arial" charset="0"/>
                <a:ea typeface="Arial" charset="0"/>
                <a:cs typeface="Arial" charset="0"/>
              </a:rPr>
              <a:t>not</a:t>
            </a:r>
            <a:r>
              <a:rPr sz="2600" spc="-433" dirty="0">
                <a:solidFill>
                  <a:schemeClr val="tx1"/>
                </a:solidFill>
                <a:latin typeface="Arial" charset="0"/>
                <a:ea typeface="Arial" charset="0"/>
                <a:cs typeface="Arial" charset="0"/>
              </a:rPr>
              <a:t> </a:t>
            </a:r>
            <a:r>
              <a:rPr sz="2600" spc="-50" dirty="0">
                <a:solidFill>
                  <a:schemeClr val="tx1"/>
                </a:solidFill>
                <a:latin typeface="Arial" charset="0"/>
                <a:ea typeface="Arial" charset="0"/>
                <a:cs typeface="Arial" charset="0"/>
              </a:rPr>
              <a:t>design </a:t>
            </a:r>
            <a:r>
              <a:rPr sz="2600" spc="13" dirty="0">
                <a:solidFill>
                  <a:schemeClr val="tx1"/>
                </a:solidFill>
                <a:latin typeface="Arial" charset="0"/>
                <a:ea typeface="Arial" charset="0"/>
                <a:cs typeface="Arial" charset="0"/>
              </a:rPr>
              <a:t>variation</a:t>
            </a:r>
            <a:endParaRPr sz="2600" dirty="0">
              <a:solidFill>
                <a:schemeClr val="tx1"/>
              </a:solidFill>
              <a:latin typeface="Arial" charset="0"/>
              <a:ea typeface="Arial" charset="0"/>
              <a:cs typeface="Arial" charset="0"/>
            </a:endParaRPr>
          </a:p>
          <a:p>
            <a:pPr marL="348802" marR="114726" indent="-340397">
              <a:spcBef>
                <a:spcPts val="493"/>
              </a:spcBef>
              <a:buAutoNum type="arabicPeriod" startAt="4"/>
              <a:tabLst>
                <a:tab pos="348802" algn="l"/>
                <a:tab pos="349222" algn="l"/>
              </a:tabLst>
            </a:pPr>
            <a:r>
              <a:rPr sz="2600" spc="-63" dirty="0">
                <a:solidFill>
                  <a:schemeClr val="tx1"/>
                </a:solidFill>
                <a:latin typeface="Arial" charset="0"/>
                <a:ea typeface="Arial" charset="0"/>
                <a:cs typeface="Arial" charset="0"/>
              </a:rPr>
              <a:t>The </a:t>
            </a:r>
            <a:r>
              <a:rPr sz="2600" spc="-3" dirty="0">
                <a:solidFill>
                  <a:schemeClr val="tx1"/>
                </a:solidFill>
                <a:latin typeface="Arial" charset="0"/>
                <a:ea typeface="Arial" charset="0"/>
                <a:cs typeface="Arial" charset="0"/>
              </a:rPr>
              <a:t>number </a:t>
            </a:r>
            <a:r>
              <a:rPr sz="2600" dirty="0">
                <a:solidFill>
                  <a:schemeClr val="tx1"/>
                </a:solidFill>
                <a:latin typeface="Arial" charset="0"/>
                <a:ea typeface="Arial" charset="0"/>
                <a:cs typeface="Arial" charset="0"/>
              </a:rPr>
              <a:t>of </a:t>
            </a:r>
            <a:r>
              <a:rPr sz="2600" spc="17" dirty="0">
                <a:solidFill>
                  <a:schemeClr val="tx1"/>
                </a:solidFill>
                <a:latin typeface="Arial" charset="0"/>
                <a:ea typeface="Arial" charset="0"/>
                <a:cs typeface="Arial" charset="0"/>
              </a:rPr>
              <a:t>information‐carrying  </a:t>
            </a:r>
            <a:r>
              <a:rPr sz="2600" spc="7" dirty="0">
                <a:solidFill>
                  <a:schemeClr val="tx1"/>
                </a:solidFill>
                <a:latin typeface="Arial" charset="0"/>
                <a:ea typeface="Arial" charset="0"/>
                <a:cs typeface="Arial" charset="0"/>
              </a:rPr>
              <a:t>(variable) </a:t>
            </a:r>
            <a:r>
              <a:rPr sz="2600" spc="-26" dirty="0">
                <a:solidFill>
                  <a:schemeClr val="tx1"/>
                </a:solidFill>
                <a:latin typeface="Arial" charset="0"/>
                <a:ea typeface="Arial" charset="0"/>
                <a:cs typeface="Arial" charset="0"/>
              </a:rPr>
              <a:t>dimensions </a:t>
            </a:r>
            <a:r>
              <a:rPr sz="2600" spc="-23" dirty="0">
                <a:solidFill>
                  <a:schemeClr val="tx1"/>
                </a:solidFill>
                <a:latin typeface="Arial" charset="0"/>
                <a:ea typeface="Arial" charset="0"/>
                <a:cs typeface="Arial" charset="0"/>
              </a:rPr>
              <a:t>depicted </a:t>
            </a:r>
            <a:r>
              <a:rPr sz="2600" spc="-20" dirty="0">
                <a:solidFill>
                  <a:schemeClr val="tx1"/>
                </a:solidFill>
                <a:latin typeface="Arial" charset="0"/>
                <a:ea typeface="Arial" charset="0"/>
                <a:cs typeface="Arial" charset="0"/>
              </a:rPr>
              <a:t>should </a:t>
            </a:r>
            <a:r>
              <a:rPr sz="2600" spc="23" dirty="0">
                <a:solidFill>
                  <a:schemeClr val="tx1"/>
                </a:solidFill>
                <a:latin typeface="Arial" charset="0"/>
                <a:ea typeface="Arial" charset="0"/>
                <a:cs typeface="Arial" charset="0"/>
              </a:rPr>
              <a:t>not  </a:t>
            </a:r>
            <a:r>
              <a:rPr sz="2600" spc="-109" dirty="0">
                <a:solidFill>
                  <a:schemeClr val="tx1"/>
                </a:solidFill>
                <a:latin typeface="Arial" charset="0"/>
                <a:ea typeface="Arial" charset="0"/>
                <a:cs typeface="Arial" charset="0"/>
              </a:rPr>
              <a:t>exceed</a:t>
            </a:r>
            <a:r>
              <a:rPr sz="2600" spc="-126"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22"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22" dirty="0">
                <a:solidFill>
                  <a:schemeClr val="tx1"/>
                </a:solidFill>
                <a:latin typeface="Arial" charset="0"/>
                <a:ea typeface="Arial" charset="0"/>
                <a:cs typeface="Arial" charset="0"/>
              </a:rPr>
              <a:t> </a:t>
            </a:r>
            <a:r>
              <a:rPr sz="2600" spc="-26" dirty="0">
                <a:solidFill>
                  <a:schemeClr val="tx1"/>
                </a:solidFill>
                <a:latin typeface="Arial" charset="0"/>
                <a:ea typeface="Arial" charset="0"/>
                <a:cs typeface="Arial" charset="0"/>
              </a:rPr>
              <a:t>dimensions</a:t>
            </a:r>
            <a:r>
              <a:rPr sz="2600" spc="-122" dirty="0">
                <a:solidFill>
                  <a:schemeClr val="tx1"/>
                </a:solidFill>
                <a:latin typeface="Arial" charset="0"/>
                <a:ea typeface="Arial" charset="0"/>
                <a:cs typeface="Arial" charset="0"/>
              </a:rPr>
              <a:t> </a:t>
            </a:r>
            <a:r>
              <a:rPr sz="2600" spc="60" dirty="0">
                <a:solidFill>
                  <a:schemeClr val="tx1"/>
                </a:solidFill>
                <a:latin typeface="Arial" charset="0"/>
                <a:ea typeface="Arial" charset="0"/>
                <a:cs typeface="Arial" charset="0"/>
              </a:rPr>
              <a:t>in</a:t>
            </a:r>
            <a:r>
              <a:rPr sz="2600" spc="-122" dirty="0">
                <a:solidFill>
                  <a:schemeClr val="tx1"/>
                </a:solidFill>
                <a:latin typeface="Arial" charset="0"/>
                <a:ea typeface="Arial" charset="0"/>
                <a:cs typeface="Arial" charset="0"/>
              </a:rPr>
              <a:t> </a:t>
            </a:r>
            <a:r>
              <a:rPr sz="2600" spc="-10" dirty="0">
                <a:solidFill>
                  <a:schemeClr val="tx1"/>
                </a:solidFill>
                <a:latin typeface="Arial" charset="0"/>
                <a:ea typeface="Arial" charset="0"/>
                <a:cs typeface="Arial" charset="0"/>
              </a:rPr>
              <a:t>the</a:t>
            </a:r>
            <a:r>
              <a:rPr sz="2600" spc="-126" dirty="0">
                <a:solidFill>
                  <a:schemeClr val="tx1"/>
                </a:solidFill>
                <a:latin typeface="Arial" charset="0"/>
                <a:ea typeface="Arial" charset="0"/>
                <a:cs typeface="Arial" charset="0"/>
              </a:rPr>
              <a:t> </a:t>
            </a:r>
            <a:r>
              <a:rPr sz="2600" spc="-40" dirty="0">
                <a:solidFill>
                  <a:schemeClr val="tx1"/>
                </a:solidFill>
                <a:latin typeface="Arial" charset="0"/>
                <a:ea typeface="Arial" charset="0"/>
                <a:cs typeface="Arial" charset="0"/>
              </a:rPr>
              <a:t>data</a:t>
            </a:r>
            <a:endParaRPr sz="26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952054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109" y="152400"/>
            <a:ext cx="8451273" cy="4779818"/>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1878312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7362" y="151376"/>
            <a:ext cx="2760008" cy="469022"/>
          </a:xfrm>
          <a:prstGeom prst="rect">
            <a:avLst/>
          </a:prstGeom>
        </p:spPr>
        <p:txBody>
          <a:bodyPr spcFirstLastPara="1" vert="horz" wrap="square" lIns="0" tIns="7984" rIns="0" bIns="0" rtlCol="0" anchor="t" anchorCtr="0">
            <a:spAutoFit/>
          </a:bodyPr>
          <a:lstStyle/>
          <a:p>
            <a:pPr marL="8405">
              <a:spcBef>
                <a:spcPts val="63"/>
              </a:spcBef>
            </a:pPr>
            <a:r>
              <a:rPr sz="2912" spc="-103" dirty="0"/>
              <a:t>Design</a:t>
            </a:r>
            <a:r>
              <a:rPr sz="2912" spc="-205" dirty="0"/>
              <a:t> </a:t>
            </a:r>
            <a:r>
              <a:rPr sz="2912" spc="-17" dirty="0"/>
              <a:t>Principles</a:t>
            </a:r>
            <a:endParaRPr sz="2912"/>
          </a:p>
        </p:txBody>
      </p:sp>
      <p:sp>
        <p:nvSpPr>
          <p:cNvPr id="3" name="object 3"/>
          <p:cNvSpPr txBox="1"/>
          <p:nvPr/>
        </p:nvSpPr>
        <p:spPr>
          <a:xfrm>
            <a:off x="445736" y="646229"/>
            <a:ext cx="3239572" cy="408596"/>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132" dirty="0">
                <a:solidFill>
                  <a:schemeClr val="tx1"/>
                </a:solidFill>
                <a:latin typeface="Arial" charset="0"/>
                <a:ea typeface="Arial" charset="0"/>
                <a:cs typeface="Arial" charset="0"/>
              </a:rPr>
              <a:t>Use</a:t>
            </a:r>
            <a:r>
              <a:rPr sz="2600" spc="-165" dirty="0">
                <a:solidFill>
                  <a:schemeClr val="tx1"/>
                </a:solidFill>
                <a:latin typeface="Arial" charset="0"/>
                <a:ea typeface="Arial" charset="0"/>
                <a:cs typeface="Arial" charset="0"/>
              </a:rPr>
              <a:t> </a:t>
            </a:r>
            <a:r>
              <a:rPr sz="2600" spc="-23" dirty="0">
                <a:solidFill>
                  <a:schemeClr val="tx1"/>
                </a:solidFill>
                <a:latin typeface="Arial" charset="0"/>
                <a:ea typeface="Arial" charset="0"/>
                <a:cs typeface="Arial" charset="0"/>
              </a:rPr>
              <a:t>Decomposition</a:t>
            </a:r>
            <a:endParaRPr sz="2600" dirty="0">
              <a:solidFill>
                <a:schemeClr val="tx1"/>
              </a:solidFill>
              <a:latin typeface="Arial" charset="0"/>
              <a:ea typeface="Arial" charset="0"/>
              <a:cs typeface="Arial" charset="0"/>
            </a:endParaRPr>
          </a:p>
        </p:txBody>
      </p:sp>
      <p:sp>
        <p:nvSpPr>
          <p:cNvPr id="4" name="object 4"/>
          <p:cNvSpPr/>
          <p:nvPr/>
        </p:nvSpPr>
        <p:spPr>
          <a:xfrm>
            <a:off x="665018" y="1385456"/>
            <a:ext cx="7232073" cy="3658928"/>
          </a:xfrm>
          <a:prstGeom prst="rect">
            <a:avLst/>
          </a:prstGeom>
          <a:blipFill>
            <a:blip r:embed="rId2" cstate="print"/>
            <a:stretch>
              <a:fillRect/>
            </a:stretch>
          </a:blipFill>
        </p:spPr>
        <p:txBody>
          <a:bodyPr wrap="square" lIns="0" tIns="0" rIns="0" bIns="0" rtlCol="0"/>
          <a:lstStyle/>
          <a:p>
            <a:endParaRPr sz="927"/>
          </a:p>
        </p:txBody>
      </p:sp>
      <p:sp>
        <p:nvSpPr>
          <p:cNvPr id="5" name="Rectangle 4"/>
          <p:cNvSpPr/>
          <p:nvPr/>
        </p:nvSpPr>
        <p:spPr>
          <a:xfrm>
            <a:off x="2065521" y="3069795"/>
            <a:ext cx="5458691" cy="1504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55566" y="2235981"/>
            <a:ext cx="5458691" cy="2355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99854" y="3834853"/>
            <a:ext cx="5458691" cy="756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81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rctx="PPT">
                                        <p:cTn id="11" dur="indefinite"/>
                                        <p:tgtEl>
                                          <p:spTgt spid="6"/>
                                        </p:tgtEl>
                                        <p:attrNameLst>
                                          <p:attrName>style.opacity</p:attrName>
                                        </p:attrNameLst>
                                      </p:cBhvr>
                                      <p:to>
                                        <p:strVal val="0.5"/>
                                      </p:to>
                                    </p:set>
                                    <p:animEffect filter="image" prLst="opacity: 0.5">
                                      <p:cBhvr rctx="IE">
                                        <p:cTn id="12" dur="indefinite"/>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grpId="0" nodeType="clickEffect">
                                  <p:stCondLst>
                                    <p:cond delay="0"/>
                                  </p:stCondLst>
                                  <p:childTnLst>
                                    <p:set>
                                      <p:cBhvr rctx="PPT">
                                        <p:cTn id="16" dur="indefinite"/>
                                        <p:tgtEl>
                                          <p:spTgt spid="5"/>
                                        </p:tgtEl>
                                        <p:attrNameLst>
                                          <p:attrName>style.opacity</p:attrName>
                                        </p:attrNameLst>
                                      </p:cBhvr>
                                      <p:to>
                                        <p:strVal val="0.5"/>
                                      </p:to>
                                    </p:set>
                                    <p:animEffect filter="image" prLst="opacity: 0.5">
                                      <p:cBhvr rctx="IE">
                                        <p:cTn id="17" dur="indefinite"/>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grpId="0" nodeType="clickEffect">
                                  <p:stCondLst>
                                    <p:cond delay="0"/>
                                  </p:stCondLst>
                                  <p:childTnLst>
                                    <p:set>
                                      <p:cBhvr rctx="PPT">
                                        <p:cTn id="21" dur="indefinite"/>
                                        <p:tgtEl>
                                          <p:spTgt spid="7"/>
                                        </p:tgtEl>
                                        <p:attrNameLst>
                                          <p:attrName>style.opacity</p:attrName>
                                        </p:attrNameLst>
                                      </p:cBhvr>
                                      <p:to>
                                        <p:strVal val="0.5"/>
                                      </p:to>
                                    </p:set>
                                    <p:animEffect filter="image" prLst="opacity: 0.5">
                                      <p:cBhvr rctx="IE">
                                        <p:cTn id="22"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79"/>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30505" y="729378"/>
            <a:ext cx="8608695" cy="3602813"/>
          </a:xfrm>
          <a:prstGeom prst="rect">
            <a:avLst/>
          </a:prstGeom>
        </p:spPr>
        <p:txBody>
          <a:bodyPr vert="horz" wrap="square" lIns="0" tIns="10001" rIns="0" bIns="0" rtlCol="0">
            <a:spAutoFit/>
          </a:bodyPr>
          <a:lstStyle/>
          <a:p>
            <a:pPr marL="180975" indent="-171450">
              <a:lnSpc>
                <a:spcPts val="2336"/>
              </a:lnSpc>
              <a:spcBef>
                <a:spcPts val="266"/>
              </a:spcBef>
              <a:buChar char="•"/>
              <a:tabLst>
                <a:tab pos="181451" algn="l"/>
              </a:tabLst>
            </a:pPr>
            <a:r>
              <a:rPr sz="2200" spc="-34" dirty="0"/>
              <a:t>Information</a:t>
            </a:r>
            <a:r>
              <a:rPr sz="2200" spc="-113" dirty="0"/>
              <a:t> </a:t>
            </a:r>
            <a:r>
              <a:rPr sz="2200" spc="-79" dirty="0"/>
              <a:t>Visualization</a:t>
            </a:r>
            <a:r>
              <a:rPr lang="en-US" sz="2200" spc="-79" dirty="0"/>
              <a:t> (</a:t>
            </a:r>
            <a:r>
              <a:rPr lang="en-US" sz="2200" spc="-79" dirty="0">
                <a:solidFill>
                  <a:srgbClr val="FF0000"/>
                </a:solidFill>
              </a:rPr>
              <a:t>I mainly focus on this type for this and the next two workshops</a:t>
            </a:r>
            <a:r>
              <a:rPr lang="en-US" sz="2200" spc="-79" dirty="0"/>
              <a:t>)</a:t>
            </a:r>
          </a:p>
          <a:p>
            <a:pPr marL="180975" indent="-171450">
              <a:lnSpc>
                <a:spcPts val="2336"/>
              </a:lnSpc>
              <a:spcBef>
                <a:spcPts val="266"/>
              </a:spcBef>
              <a:buChar char="•"/>
              <a:tabLst>
                <a:tab pos="181451" algn="l"/>
              </a:tabLst>
            </a:pPr>
            <a:endParaRPr sz="2200" dirty="0"/>
          </a:p>
          <a:p>
            <a:pPr marL="523875" lvl="1" indent="-171450">
              <a:lnSpc>
                <a:spcPts val="1969"/>
              </a:lnSpc>
              <a:buChar char="•"/>
              <a:tabLst>
                <a:tab pos="523875" algn="l"/>
                <a:tab pos="524351" algn="l"/>
              </a:tabLst>
            </a:pPr>
            <a:r>
              <a:rPr sz="2200" spc="-83" dirty="0"/>
              <a:t>Typically </a:t>
            </a:r>
            <a:r>
              <a:rPr sz="2200" spc="-60" dirty="0"/>
              <a:t>involve abstract, </a:t>
            </a:r>
            <a:r>
              <a:rPr sz="2200" spc="-56" dirty="0"/>
              <a:t>non-spatial</a:t>
            </a:r>
            <a:r>
              <a:rPr sz="2200" spc="-161" dirty="0"/>
              <a:t> </a:t>
            </a:r>
            <a:r>
              <a:rPr sz="2200" spc="-68" dirty="0"/>
              <a:t>data</a:t>
            </a:r>
            <a:endParaRPr sz="2200" dirty="0"/>
          </a:p>
          <a:p>
            <a:pPr marL="523875" lvl="1" indent="-171450">
              <a:lnSpc>
                <a:spcPts val="1973"/>
              </a:lnSpc>
              <a:buChar char="•"/>
              <a:tabLst>
                <a:tab pos="523875" algn="l"/>
                <a:tab pos="524351" algn="l"/>
              </a:tabLst>
            </a:pPr>
            <a:r>
              <a:rPr sz="2200" spc="-83" dirty="0"/>
              <a:t>Usually </a:t>
            </a:r>
            <a:r>
              <a:rPr sz="2200" spc="-53" dirty="0"/>
              <a:t>do </a:t>
            </a:r>
            <a:r>
              <a:rPr sz="2200" spc="-8" dirty="0"/>
              <a:t>not </a:t>
            </a:r>
            <a:r>
              <a:rPr sz="2200" spc="-105" dirty="0"/>
              <a:t>have </a:t>
            </a:r>
            <a:r>
              <a:rPr sz="2200" spc="-34" dirty="0"/>
              <a:t>inherent </a:t>
            </a:r>
            <a:r>
              <a:rPr sz="2200" spc="-64" dirty="0"/>
              <a:t>geometries </a:t>
            </a:r>
            <a:r>
              <a:rPr sz="2200" spc="-71" dirty="0"/>
              <a:t>by </a:t>
            </a:r>
            <a:r>
              <a:rPr sz="2200" spc="-53" dirty="0"/>
              <a:t>which </a:t>
            </a:r>
            <a:r>
              <a:rPr sz="2200" spc="11" dirty="0"/>
              <a:t>to</a:t>
            </a:r>
            <a:r>
              <a:rPr sz="2200" spc="-270" dirty="0"/>
              <a:t> </a:t>
            </a:r>
            <a:r>
              <a:rPr sz="2200" spc="-83" dirty="0"/>
              <a:t>map </a:t>
            </a:r>
            <a:r>
              <a:rPr sz="2200" spc="-26" dirty="0"/>
              <a:t>information</a:t>
            </a:r>
            <a:endParaRPr sz="2200" dirty="0"/>
          </a:p>
          <a:p>
            <a:pPr marL="866775" lvl="2" indent="-171450">
              <a:lnSpc>
                <a:spcPts val="1695"/>
              </a:lnSpc>
              <a:spcBef>
                <a:spcPts val="41"/>
              </a:spcBef>
              <a:buChar char="•"/>
              <a:tabLst>
                <a:tab pos="866775" algn="l"/>
                <a:tab pos="867251" algn="l"/>
              </a:tabLst>
            </a:pPr>
            <a:r>
              <a:rPr sz="2200" spc="-98" dirty="0"/>
              <a:t>E.g., </a:t>
            </a:r>
            <a:r>
              <a:rPr sz="2200" spc="-45" dirty="0"/>
              <a:t>financial </a:t>
            </a:r>
            <a:r>
              <a:rPr sz="2200" spc="-56" dirty="0"/>
              <a:t>data </a:t>
            </a:r>
            <a:r>
              <a:rPr sz="2200" spc="-15" dirty="0"/>
              <a:t>or </a:t>
            </a:r>
            <a:r>
              <a:rPr sz="2200" spc="-49" dirty="0"/>
              <a:t>document</a:t>
            </a:r>
            <a:r>
              <a:rPr sz="2200" spc="-165" dirty="0"/>
              <a:t> </a:t>
            </a:r>
            <a:r>
              <a:rPr sz="2200" spc="-49" dirty="0"/>
              <a:t>collection</a:t>
            </a:r>
            <a:endParaRPr lang="en-US" sz="2200" spc="-49" dirty="0"/>
          </a:p>
          <a:p>
            <a:pPr marL="866775" lvl="2" indent="-171450">
              <a:lnSpc>
                <a:spcPts val="1695"/>
              </a:lnSpc>
              <a:spcBef>
                <a:spcPts val="41"/>
              </a:spcBef>
              <a:buChar char="•"/>
              <a:tabLst>
                <a:tab pos="866775" algn="l"/>
                <a:tab pos="867251" algn="l"/>
              </a:tabLst>
            </a:pPr>
            <a:endParaRPr lang="en-US" sz="2200" spc="-49" dirty="0"/>
          </a:p>
          <a:p>
            <a:pPr marL="241300" indent="-228600">
              <a:spcBef>
                <a:spcPts val="385"/>
              </a:spcBef>
              <a:buChar char="•"/>
              <a:tabLst>
                <a:tab pos="241935" algn="l"/>
              </a:tabLst>
            </a:pPr>
            <a:r>
              <a:rPr lang="en-US" sz="2200" spc="-155" dirty="0"/>
              <a:t>Geographic </a:t>
            </a:r>
            <a:r>
              <a:rPr lang="en-US" sz="2200" spc="-55" dirty="0"/>
              <a:t>Information </a:t>
            </a:r>
            <a:r>
              <a:rPr lang="en-US" sz="2200" spc="-114" dirty="0"/>
              <a:t>Visualization</a:t>
            </a:r>
            <a:r>
              <a:rPr lang="en-US" sz="2200" spc="-190" dirty="0"/>
              <a:t> </a:t>
            </a:r>
            <a:r>
              <a:rPr lang="en-US" sz="2200" spc="-254" dirty="0"/>
              <a:t>(GIS)</a:t>
            </a:r>
          </a:p>
          <a:p>
            <a:pPr marL="180975" indent="-171450">
              <a:lnSpc>
                <a:spcPts val="2336"/>
              </a:lnSpc>
              <a:spcBef>
                <a:spcPts val="266"/>
              </a:spcBef>
              <a:buChar char="•"/>
              <a:tabLst>
                <a:tab pos="181451" algn="l"/>
              </a:tabLst>
            </a:pPr>
            <a:endParaRPr lang="en-US" sz="2200" dirty="0"/>
          </a:p>
          <a:p>
            <a:pPr marL="523875" lvl="1" indent="-171450">
              <a:lnSpc>
                <a:spcPts val="1969"/>
              </a:lnSpc>
              <a:buChar char="•"/>
              <a:tabLst>
                <a:tab pos="523875" algn="l"/>
                <a:tab pos="524351" algn="l"/>
              </a:tabLst>
            </a:pPr>
            <a:r>
              <a:rPr lang="en-US" sz="2200" spc="-83" dirty="0"/>
              <a:t>I</a:t>
            </a:r>
            <a:r>
              <a:rPr lang="en-US" sz="2200" spc="-60" dirty="0"/>
              <a:t>nvolve </a:t>
            </a:r>
            <a:r>
              <a:rPr lang="en-US" sz="2200" spc="-56" dirty="0"/>
              <a:t>spatial</a:t>
            </a:r>
            <a:r>
              <a:rPr lang="en-US" sz="2200" spc="-161" dirty="0"/>
              <a:t> </a:t>
            </a:r>
            <a:r>
              <a:rPr lang="en-US" sz="2200" spc="-68" dirty="0"/>
              <a:t>data</a:t>
            </a:r>
            <a:endParaRPr lang="en-US" sz="2200" dirty="0"/>
          </a:p>
          <a:p>
            <a:pPr marL="523875" lvl="1" indent="-171450">
              <a:lnSpc>
                <a:spcPts val="1973"/>
              </a:lnSpc>
              <a:buChar char="•"/>
              <a:tabLst>
                <a:tab pos="523875" algn="l"/>
                <a:tab pos="524351" algn="l"/>
              </a:tabLst>
            </a:pPr>
            <a:r>
              <a:rPr lang="en-US" sz="2200" spc="-83" dirty="0"/>
              <a:t>Contain analysis of spatial data or tag location (and time) specific data</a:t>
            </a:r>
          </a:p>
          <a:p>
            <a:pPr marL="523875" lvl="1" indent="-171450">
              <a:lnSpc>
                <a:spcPts val="1973"/>
              </a:lnSpc>
              <a:buChar char="•"/>
              <a:tabLst>
                <a:tab pos="523875" algn="l"/>
                <a:tab pos="524351" algn="l"/>
              </a:tabLst>
            </a:pPr>
            <a:r>
              <a:rPr lang="en-US" sz="2200" spc="-83" dirty="0">
                <a:hlinkClick r:id="rId3"/>
              </a:rPr>
              <a:t>Workshop last week by Parmanand </a:t>
            </a:r>
            <a:endParaRPr lang="en-US" sz="2200" spc="-49" dirty="0"/>
          </a:p>
          <a:p>
            <a:pPr marL="866775" indent="-171450">
              <a:lnSpc>
                <a:spcPts val="1695"/>
              </a:lnSpc>
              <a:spcBef>
                <a:spcPts val="41"/>
              </a:spcBef>
              <a:buChar char="•"/>
              <a:tabLst>
                <a:tab pos="866775" algn="l"/>
                <a:tab pos="867251" algn="l"/>
              </a:tabLst>
            </a:pPr>
            <a:endParaRPr sz="2200" dirty="0"/>
          </a:p>
        </p:txBody>
      </p:sp>
    </p:spTree>
    <p:extLst>
      <p:ext uri="{BB962C8B-B14F-4D97-AF65-F5344CB8AC3E}">
        <p14:creationId xmlns:p14="http://schemas.microsoft.com/office/powerpoint/2010/main" val="1991173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3144" y="622431"/>
            <a:ext cx="3199980" cy="469022"/>
          </a:xfrm>
          <a:prstGeom prst="rect">
            <a:avLst/>
          </a:prstGeom>
        </p:spPr>
        <p:txBody>
          <a:bodyPr spcFirstLastPara="1" vert="horz" wrap="square" lIns="0" tIns="7984" rIns="0" bIns="0" rtlCol="0" anchor="t" anchorCtr="0">
            <a:spAutoFit/>
          </a:bodyPr>
          <a:lstStyle/>
          <a:p>
            <a:pPr marL="8405">
              <a:spcBef>
                <a:spcPts val="63"/>
              </a:spcBef>
            </a:pPr>
            <a:r>
              <a:rPr sz="2912" spc="-20" dirty="0"/>
              <a:t>Hierarchical</a:t>
            </a:r>
            <a:r>
              <a:rPr sz="2912" spc="-192" dirty="0"/>
              <a:t> </a:t>
            </a:r>
            <a:r>
              <a:rPr sz="2912" spc="-46" dirty="0"/>
              <a:t>Display</a:t>
            </a:r>
            <a:endParaRPr sz="2912"/>
          </a:p>
        </p:txBody>
      </p:sp>
      <p:sp>
        <p:nvSpPr>
          <p:cNvPr id="3" name="object 3"/>
          <p:cNvSpPr/>
          <p:nvPr/>
        </p:nvSpPr>
        <p:spPr>
          <a:xfrm>
            <a:off x="1601377" y="1188048"/>
            <a:ext cx="5847958" cy="339723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487900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
        <p:nvSpPr>
          <p:cNvPr id="3" name="object 3"/>
          <p:cNvSpPr/>
          <p:nvPr/>
        </p:nvSpPr>
        <p:spPr>
          <a:xfrm>
            <a:off x="7402438" y="4651842"/>
            <a:ext cx="195403" cy="176493"/>
          </a:xfrm>
          <a:custGeom>
            <a:avLst/>
            <a:gdLst/>
            <a:ahLst/>
            <a:cxnLst/>
            <a:rect l="l" t="t" r="r" b="b"/>
            <a:pathLst>
              <a:path w="295275" h="266700">
                <a:moveTo>
                  <a:pt x="0" y="0"/>
                </a:moveTo>
                <a:lnTo>
                  <a:pt x="0" y="266700"/>
                </a:lnTo>
                <a:lnTo>
                  <a:pt x="294894" y="266700"/>
                </a:lnTo>
                <a:lnTo>
                  <a:pt x="294894" y="0"/>
                </a:lnTo>
                <a:lnTo>
                  <a:pt x="0" y="0"/>
                </a:lnTo>
                <a:close/>
              </a:path>
            </a:pathLst>
          </a:custGeom>
          <a:solidFill>
            <a:srgbClr val="373031"/>
          </a:solidFill>
        </p:spPr>
        <p:txBody>
          <a:bodyPr wrap="square" lIns="0" tIns="0" rIns="0" bIns="0" rtlCol="0"/>
          <a:lstStyle/>
          <a:p>
            <a:endParaRPr sz="927"/>
          </a:p>
        </p:txBody>
      </p:sp>
    </p:spTree>
    <p:extLst>
      <p:ext uri="{BB962C8B-B14F-4D97-AF65-F5344CB8AC3E}">
        <p14:creationId xmlns:p14="http://schemas.microsoft.com/office/powerpoint/2010/main" val="105197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46412" y="302559"/>
            <a:ext cx="6051176" cy="4538382"/>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388338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1164" y="2"/>
            <a:ext cx="7924799" cy="5143498"/>
          </a:xfrm>
          <a:prstGeom prst="rect">
            <a:avLst/>
          </a:prstGeom>
          <a:blipFill>
            <a:blip r:embed="rId2" cstate="print"/>
            <a:stretch>
              <a:fillRect/>
            </a:stretch>
          </a:blipFill>
        </p:spPr>
        <p:txBody>
          <a:bodyPr wrap="square" lIns="0" tIns="0" rIns="0" bIns="0" rtlCol="0"/>
          <a:lstStyle/>
          <a:p>
            <a:endParaRPr sz="1050"/>
          </a:p>
        </p:txBody>
      </p:sp>
      <p:sp>
        <p:nvSpPr>
          <p:cNvPr id="3" name="object 3"/>
          <p:cNvSpPr txBox="1"/>
          <p:nvPr/>
        </p:nvSpPr>
        <p:spPr>
          <a:xfrm>
            <a:off x="5098447" y="1002727"/>
            <a:ext cx="2024539" cy="953627"/>
          </a:xfrm>
          <a:prstGeom prst="rect">
            <a:avLst/>
          </a:prstGeom>
        </p:spPr>
        <p:txBody>
          <a:bodyPr vert="horz" wrap="square" lIns="0" tIns="30004" rIns="0" bIns="0" rtlCol="0">
            <a:spAutoFit/>
          </a:bodyPr>
          <a:lstStyle/>
          <a:p>
            <a:pPr>
              <a:spcBef>
                <a:spcPts val="236"/>
              </a:spcBef>
            </a:pPr>
            <a:r>
              <a:rPr sz="3000" spc="-68" dirty="0">
                <a:solidFill>
                  <a:srgbClr val="FFFFFF"/>
                </a:solidFill>
              </a:rPr>
              <a:t>Visual  </a:t>
            </a:r>
            <a:r>
              <a:rPr sz="3000" spc="-19" dirty="0">
                <a:solidFill>
                  <a:srgbClr val="FFFFFF"/>
                </a:solidFill>
              </a:rPr>
              <a:t>Com</a:t>
            </a:r>
            <a:r>
              <a:rPr sz="3000" spc="-45" dirty="0">
                <a:solidFill>
                  <a:srgbClr val="FFFFFF"/>
                </a:solidFill>
              </a:rPr>
              <a:t>p</a:t>
            </a:r>
            <a:r>
              <a:rPr sz="3000" spc="-26" dirty="0">
                <a:solidFill>
                  <a:srgbClr val="FFFFFF"/>
                </a:solidFill>
              </a:rPr>
              <a:t>arison</a:t>
            </a:r>
            <a:endParaRPr sz="3000" dirty="0"/>
          </a:p>
        </p:txBody>
      </p:sp>
    </p:spTree>
    <p:extLst>
      <p:ext uri="{BB962C8B-B14F-4D97-AF65-F5344CB8AC3E}">
        <p14:creationId xmlns:p14="http://schemas.microsoft.com/office/powerpoint/2010/main" val="767692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9492" y="745089"/>
            <a:ext cx="8340436" cy="4398411"/>
          </a:xfrm>
          <a:prstGeom prst="rect">
            <a:avLst/>
          </a:prstGeom>
          <a:blipFill>
            <a:blip r:embed="rId2" cstate="print"/>
            <a:stretch>
              <a:fillRect/>
            </a:stretch>
          </a:blipFill>
        </p:spPr>
        <p:txBody>
          <a:bodyPr wrap="square" lIns="0" tIns="0" rIns="0" bIns="0" rtlCol="0"/>
          <a:lstStyle/>
          <a:p>
            <a:endParaRPr sz="927"/>
          </a:p>
        </p:txBody>
      </p:sp>
      <p:sp>
        <p:nvSpPr>
          <p:cNvPr id="3" name="object 2"/>
          <p:cNvSpPr txBox="1">
            <a:spLocks/>
          </p:cNvSpPr>
          <p:nvPr/>
        </p:nvSpPr>
        <p:spPr>
          <a:xfrm>
            <a:off x="2806889" y="123667"/>
            <a:ext cx="3199980" cy="469022"/>
          </a:xfrm>
          <a:prstGeom prst="rect">
            <a:avLst/>
          </a:prstGeom>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405">
              <a:spcBef>
                <a:spcPts val="63"/>
              </a:spcBef>
            </a:pPr>
            <a:r>
              <a:rPr lang="en-US" sz="2912" spc="-20" dirty="0"/>
              <a:t>Embedding</a:t>
            </a:r>
            <a:r>
              <a:rPr lang="en-US" sz="2912" spc="-192" dirty="0"/>
              <a:t> </a:t>
            </a:r>
            <a:r>
              <a:rPr lang="en-US" sz="2912" spc="-46" dirty="0"/>
              <a:t>Data</a:t>
            </a:r>
            <a:endParaRPr lang="en-US" sz="2912" dirty="0"/>
          </a:p>
        </p:txBody>
      </p:sp>
    </p:spTree>
    <p:extLst>
      <p:ext uri="{BB962C8B-B14F-4D97-AF65-F5344CB8AC3E}">
        <p14:creationId xmlns:p14="http://schemas.microsoft.com/office/powerpoint/2010/main" val="133793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1921" y="317924"/>
            <a:ext cx="3106143" cy="574884"/>
          </a:xfrm>
          <a:prstGeom prst="rect">
            <a:avLst/>
          </a:prstGeom>
        </p:spPr>
        <p:txBody>
          <a:bodyPr spcFirstLastPara="1" vert="horz" wrap="square" lIns="0" tIns="7984" rIns="0" bIns="0" rtlCol="0" anchor="t" anchorCtr="0">
            <a:spAutoFit/>
          </a:bodyPr>
          <a:lstStyle/>
          <a:p>
            <a:pPr marL="8405">
              <a:spcBef>
                <a:spcPts val="63"/>
              </a:spcBef>
            </a:pPr>
            <a:r>
              <a:rPr sz="3600" spc="-99" dirty="0"/>
              <a:t>Data</a:t>
            </a:r>
            <a:r>
              <a:rPr sz="3600" spc="-215" dirty="0"/>
              <a:t> </a:t>
            </a:r>
            <a:r>
              <a:rPr sz="3600" spc="-33" dirty="0"/>
              <a:t>Density</a:t>
            </a:r>
            <a:endParaRPr sz="3600" dirty="0"/>
          </a:p>
        </p:txBody>
      </p:sp>
      <p:sp>
        <p:nvSpPr>
          <p:cNvPr id="3" name="object 3"/>
          <p:cNvSpPr txBox="1"/>
          <p:nvPr/>
        </p:nvSpPr>
        <p:spPr>
          <a:xfrm>
            <a:off x="873077" y="932301"/>
            <a:ext cx="7342668" cy="693738"/>
          </a:xfrm>
          <a:prstGeom prst="rect">
            <a:avLst/>
          </a:prstGeom>
        </p:spPr>
        <p:txBody>
          <a:bodyPr vert="horz" wrap="square" lIns="0" tIns="8404" rIns="0" bIns="0" rtlCol="0">
            <a:spAutoFit/>
          </a:bodyPr>
          <a:lstStyle/>
          <a:p>
            <a:pPr marL="235336" indent="-226931">
              <a:spcBef>
                <a:spcPts val="66"/>
              </a:spcBef>
              <a:buFont typeface="Arial"/>
              <a:buChar char="•"/>
              <a:tabLst>
                <a:tab pos="234916" algn="l"/>
                <a:tab pos="235336" algn="l"/>
              </a:tabLst>
            </a:pPr>
            <a:r>
              <a:rPr sz="2600" spc="-63" dirty="0">
                <a:solidFill>
                  <a:schemeClr val="tx1"/>
                </a:solidFill>
                <a:latin typeface="Arial" charset="0"/>
                <a:ea typeface="Arial" charset="0"/>
                <a:cs typeface="Arial" charset="0"/>
              </a:rPr>
              <a:t>Data</a:t>
            </a:r>
            <a:r>
              <a:rPr sz="2600" spc="-122"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density</a:t>
            </a:r>
            <a:r>
              <a:rPr sz="2600" spc="-119" dirty="0">
                <a:solidFill>
                  <a:schemeClr val="tx1"/>
                </a:solidFill>
                <a:latin typeface="Arial" charset="0"/>
                <a:ea typeface="Arial" charset="0"/>
                <a:cs typeface="Arial" charset="0"/>
              </a:rPr>
              <a:t> </a:t>
            </a:r>
            <a:r>
              <a:rPr sz="2600" spc="-56" dirty="0">
                <a:solidFill>
                  <a:schemeClr val="tx1"/>
                </a:solidFill>
                <a:latin typeface="Arial" charset="0"/>
                <a:ea typeface="Arial" charset="0"/>
                <a:cs typeface="Arial" charset="0"/>
              </a:rPr>
              <a:t>=</a:t>
            </a:r>
            <a:r>
              <a:rPr sz="2600" spc="-106"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number</a:t>
            </a:r>
            <a:r>
              <a:rPr sz="2600" spc="-109" dirty="0">
                <a:solidFill>
                  <a:schemeClr val="tx1"/>
                </a:solidFill>
                <a:latin typeface="Arial" charset="0"/>
                <a:ea typeface="Arial" charset="0"/>
                <a:cs typeface="Arial" charset="0"/>
              </a:rPr>
              <a:t> </a:t>
            </a:r>
            <a:r>
              <a:rPr sz="2600" dirty="0">
                <a:solidFill>
                  <a:schemeClr val="tx1"/>
                </a:solidFill>
                <a:latin typeface="Arial" charset="0"/>
                <a:ea typeface="Arial" charset="0"/>
                <a:cs typeface="Arial" charset="0"/>
              </a:rPr>
              <a:t>of</a:t>
            </a:r>
            <a:r>
              <a:rPr sz="2600" spc="-109" dirty="0">
                <a:solidFill>
                  <a:schemeClr val="tx1"/>
                </a:solidFill>
                <a:latin typeface="Arial" charset="0"/>
                <a:ea typeface="Arial" charset="0"/>
                <a:cs typeface="Arial" charset="0"/>
              </a:rPr>
              <a:t> </a:t>
            </a:r>
            <a:r>
              <a:rPr sz="2600" spc="-3" dirty="0">
                <a:solidFill>
                  <a:schemeClr val="tx1"/>
                </a:solidFill>
                <a:latin typeface="Arial" charset="0"/>
                <a:ea typeface="Arial" charset="0"/>
                <a:cs typeface="Arial" charset="0"/>
              </a:rPr>
              <a:t>entries</a:t>
            </a:r>
            <a:r>
              <a:rPr sz="2600" spc="-122" dirty="0">
                <a:solidFill>
                  <a:schemeClr val="tx1"/>
                </a:solidFill>
                <a:latin typeface="Arial" charset="0"/>
                <a:ea typeface="Arial" charset="0"/>
                <a:cs typeface="Arial" charset="0"/>
              </a:rPr>
              <a:t> </a:t>
            </a:r>
            <a:r>
              <a:rPr sz="2600" spc="53" dirty="0">
                <a:solidFill>
                  <a:schemeClr val="tx1"/>
                </a:solidFill>
                <a:latin typeface="Arial" charset="0"/>
                <a:ea typeface="Arial" charset="0"/>
                <a:cs typeface="Arial" charset="0"/>
              </a:rPr>
              <a:t>in</a:t>
            </a:r>
            <a:r>
              <a:rPr sz="2600" spc="-109" dirty="0">
                <a:solidFill>
                  <a:schemeClr val="tx1"/>
                </a:solidFill>
                <a:latin typeface="Arial" charset="0"/>
                <a:ea typeface="Arial" charset="0"/>
                <a:cs typeface="Arial" charset="0"/>
              </a:rPr>
              <a:t> </a:t>
            </a:r>
            <a:r>
              <a:rPr sz="2600" spc="-36" dirty="0">
                <a:solidFill>
                  <a:schemeClr val="tx1"/>
                </a:solidFill>
                <a:latin typeface="Arial" charset="0"/>
                <a:ea typeface="Arial" charset="0"/>
                <a:cs typeface="Arial" charset="0"/>
              </a:rPr>
              <a:t>data</a:t>
            </a:r>
            <a:r>
              <a:rPr sz="2600" spc="-119" dirty="0">
                <a:solidFill>
                  <a:schemeClr val="tx1"/>
                </a:solidFill>
                <a:latin typeface="Arial" charset="0"/>
                <a:ea typeface="Arial" charset="0"/>
                <a:cs typeface="Arial" charset="0"/>
              </a:rPr>
              <a:t> </a:t>
            </a:r>
            <a:r>
              <a:rPr sz="2600" spc="-7" dirty="0">
                <a:solidFill>
                  <a:schemeClr val="tx1"/>
                </a:solidFill>
                <a:latin typeface="Arial" charset="0"/>
                <a:ea typeface="Arial" charset="0"/>
                <a:cs typeface="Arial" charset="0"/>
              </a:rPr>
              <a:t>array</a:t>
            </a:r>
            <a:endParaRPr sz="2600" dirty="0">
              <a:solidFill>
                <a:schemeClr val="tx1"/>
              </a:solidFill>
              <a:latin typeface="Arial" charset="0"/>
              <a:ea typeface="Arial" charset="0"/>
              <a:cs typeface="Arial" charset="0"/>
            </a:endParaRPr>
          </a:p>
          <a:p>
            <a:pPr marL="2429005"/>
            <a:r>
              <a:rPr sz="1853" spc="-66" dirty="0">
                <a:solidFill>
                  <a:srgbClr val="FFFFFF"/>
                </a:solidFill>
                <a:latin typeface="Arial Unicode MS"/>
                <a:cs typeface="Arial Unicode MS"/>
              </a:rPr>
              <a:t>area </a:t>
            </a:r>
            <a:r>
              <a:rPr sz="1853" dirty="0">
                <a:solidFill>
                  <a:srgbClr val="FFFFFF"/>
                </a:solidFill>
                <a:latin typeface="Arial Unicode MS"/>
                <a:cs typeface="Arial Unicode MS"/>
              </a:rPr>
              <a:t>of </a:t>
            </a:r>
            <a:r>
              <a:rPr sz="1853" spc="-36" dirty="0">
                <a:solidFill>
                  <a:srgbClr val="FFFFFF"/>
                </a:solidFill>
                <a:latin typeface="Arial Unicode MS"/>
                <a:cs typeface="Arial Unicode MS"/>
              </a:rPr>
              <a:t>data</a:t>
            </a:r>
            <a:r>
              <a:rPr sz="1853" spc="-291" dirty="0">
                <a:solidFill>
                  <a:srgbClr val="FFFFFF"/>
                </a:solidFill>
                <a:latin typeface="Arial Unicode MS"/>
                <a:cs typeface="Arial Unicode MS"/>
              </a:rPr>
              <a:t> </a:t>
            </a:r>
            <a:r>
              <a:rPr sz="1853" spc="-23" dirty="0">
                <a:solidFill>
                  <a:srgbClr val="FFFFFF"/>
                </a:solidFill>
                <a:latin typeface="Arial Unicode MS"/>
                <a:cs typeface="Arial Unicode MS"/>
              </a:rPr>
              <a:t>graphic</a:t>
            </a:r>
            <a:endParaRPr sz="1853" dirty="0">
              <a:latin typeface="Arial Unicode MS"/>
              <a:cs typeface="Arial Unicode MS"/>
            </a:endParaRPr>
          </a:p>
        </p:txBody>
      </p:sp>
      <p:sp>
        <p:nvSpPr>
          <p:cNvPr id="4" name="object 4"/>
          <p:cNvSpPr/>
          <p:nvPr/>
        </p:nvSpPr>
        <p:spPr>
          <a:xfrm>
            <a:off x="3557419" y="1702145"/>
            <a:ext cx="3384877" cy="0"/>
          </a:xfrm>
          <a:custGeom>
            <a:avLst/>
            <a:gdLst/>
            <a:ahLst/>
            <a:cxnLst/>
            <a:rect l="l" t="t" r="r" b="b"/>
            <a:pathLst>
              <a:path w="5114925">
                <a:moveTo>
                  <a:pt x="0" y="0"/>
                </a:moveTo>
                <a:lnTo>
                  <a:pt x="5114544" y="0"/>
                </a:lnTo>
              </a:path>
            </a:pathLst>
          </a:custGeom>
          <a:ln w="16001">
            <a:solidFill>
              <a:srgbClr val="FFFFFF"/>
            </a:solidFill>
          </a:ln>
        </p:spPr>
        <p:txBody>
          <a:bodyPr wrap="square" lIns="0" tIns="0" rIns="0" bIns="0" rtlCol="0"/>
          <a:lstStyle/>
          <a:p>
            <a:endParaRPr sz="927"/>
          </a:p>
        </p:txBody>
      </p:sp>
      <p:sp>
        <p:nvSpPr>
          <p:cNvPr id="5" name="object 5"/>
          <p:cNvSpPr/>
          <p:nvPr/>
        </p:nvSpPr>
        <p:spPr>
          <a:xfrm>
            <a:off x="1611830" y="1626039"/>
            <a:ext cx="6386324" cy="3517461"/>
          </a:xfrm>
          <a:prstGeom prst="rect">
            <a:avLst/>
          </a:prstGeom>
          <a:blipFill>
            <a:blip r:embed="rId2" cstate="print"/>
            <a:stretch>
              <a:fillRect/>
            </a:stretch>
          </a:blipFill>
        </p:spPr>
        <p:txBody>
          <a:bodyPr wrap="square" lIns="0" tIns="0" rIns="0" bIns="0" rtlCol="0"/>
          <a:lstStyle/>
          <a:p>
            <a:endParaRPr sz="927"/>
          </a:p>
        </p:txBody>
      </p:sp>
    </p:spTree>
    <p:extLst>
      <p:ext uri="{BB962C8B-B14F-4D97-AF65-F5344CB8AC3E}">
        <p14:creationId xmlns:p14="http://schemas.microsoft.com/office/powerpoint/2010/main" val="269695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08363" y="1932002"/>
            <a:ext cx="6802582" cy="2922104"/>
          </a:xfrm>
          <a:prstGeom prst="rect">
            <a:avLst/>
          </a:prstGeom>
        </p:spPr>
        <p:txBody>
          <a:bodyPr vert="horz" wrap="square" lIns="0" tIns="8404" rIns="0" bIns="0" rtlCol="0">
            <a:spAutoFit/>
          </a:bodyPr>
          <a:lstStyle/>
          <a:p>
            <a:pPr marL="235336" marR="3362" indent="-226931">
              <a:spcBef>
                <a:spcPts val="66"/>
              </a:spcBef>
              <a:buFont typeface="Arial"/>
              <a:buChar char="•"/>
              <a:tabLst>
                <a:tab pos="234916" algn="l"/>
                <a:tab pos="235336" algn="l"/>
              </a:tabLst>
            </a:pPr>
            <a:r>
              <a:rPr sz="2200" dirty="0">
                <a:solidFill>
                  <a:schemeClr val="tx1"/>
                </a:solidFill>
                <a:latin typeface="Arial" charset="0"/>
                <a:ea typeface="Arial" charset="0"/>
                <a:cs typeface="Arial" charset="0"/>
              </a:rPr>
              <a:t>Al</a:t>
            </a:r>
            <a:r>
              <a:rPr sz="2200" spc="-93"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Globus</a:t>
            </a:r>
            <a:r>
              <a:rPr sz="2200" spc="-89" dirty="0">
                <a:solidFill>
                  <a:schemeClr val="tx1"/>
                </a:solidFill>
                <a:latin typeface="Arial" charset="0"/>
                <a:ea typeface="Arial" charset="0"/>
                <a:cs typeface="Arial" charset="0"/>
              </a:rPr>
              <a:t> </a:t>
            </a:r>
            <a:r>
              <a:rPr sz="2200" spc="-116" dirty="0">
                <a:solidFill>
                  <a:schemeClr val="tx1"/>
                </a:solidFill>
                <a:latin typeface="Arial" charset="0"/>
                <a:ea typeface="Arial" charset="0"/>
                <a:cs typeface="Arial" charset="0"/>
              </a:rPr>
              <a:t>,</a:t>
            </a:r>
            <a:r>
              <a:rPr sz="2200" spc="-8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Eric</a:t>
            </a:r>
            <a:r>
              <a:rPr sz="2200" spc="-93" dirty="0">
                <a:solidFill>
                  <a:schemeClr val="tx1"/>
                </a:solidFill>
                <a:latin typeface="Arial" charset="0"/>
                <a:ea typeface="Arial" charset="0"/>
                <a:cs typeface="Arial" charset="0"/>
              </a:rPr>
              <a:t> </a:t>
            </a:r>
            <a:r>
              <a:rPr sz="2200" spc="-56" dirty="0">
                <a:solidFill>
                  <a:schemeClr val="tx1"/>
                </a:solidFill>
                <a:latin typeface="Arial" charset="0"/>
                <a:ea typeface="Arial" charset="0"/>
                <a:cs typeface="Arial" charset="0"/>
              </a:rPr>
              <a:t>Raible,</a:t>
            </a:r>
            <a:r>
              <a:rPr sz="2200" spc="-8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Fourteen</a:t>
            </a:r>
            <a:r>
              <a:rPr sz="2200" spc="-89" dirty="0">
                <a:solidFill>
                  <a:schemeClr val="tx1"/>
                </a:solidFill>
                <a:latin typeface="Arial" charset="0"/>
                <a:ea typeface="Arial" charset="0"/>
                <a:cs typeface="Arial" charset="0"/>
              </a:rPr>
              <a:t> </a:t>
            </a:r>
            <a:r>
              <a:rPr sz="2200" spc="-96" dirty="0">
                <a:solidFill>
                  <a:schemeClr val="tx1"/>
                </a:solidFill>
                <a:latin typeface="Arial" charset="0"/>
                <a:ea typeface="Arial" charset="0"/>
                <a:cs typeface="Arial" charset="0"/>
              </a:rPr>
              <a:t>Ways</a:t>
            </a:r>
            <a:r>
              <a:rPr sz="2200" spc="-79"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to</a:t>
            </a:r>
            <a:r>
              <a:rPr sz="2200" spc="-93" dirty="0">
                <a:solidFill>
                  <a:schemeClr val="tx1"/>
                </a:solidFill>
                <a:latin typeface="Arial" charset="0"/>
                <a:ea typeface="Arial" charset="0"/>
                <a:cs typeface="Arial" charset="0"/>
              </a:rPr>
              <a:t> </a:t>
            </a:r>
            <a:r>
              <a:rPr sz="2200" spc="-139" dirty="0">
                <a:solidFill>
                  <a:schemeClr val="tx1"/>
                </a:solidFill>
                <a:latin typeface="Arial" charset="0"/>
                <a:ea typeface="Arial" charset="0"/>
                <a:cs typeface="Arial" charset="0"/>
              </a:rPr>
              <a:t>Say</a:t>
            </a:r>
            <a:r>
              <a:rPr sz="2200" spc="-8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Nothing</a:t>
            </a:r>
            <a:r>
              <a:rPr sz="2200" spc="-89"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With  </a:t>
            </a:r>
            <a:r>
              <a:rPr sz="2200" spc="-20" dirty="0">
                <a:solidFill>
                  <a:schemeClr val="tx1"/>
                </a:solidFill>
                <a:latin typeface="Arial" charset="0"/>
                <a:ea typeface="Arial" charset="0"/>
                <a:cs typeface="Arial" charset="0"/>
              </a:rPr>
              <a:t>Scientific </a:t>
            </a:r>
            <a:r>
              <a:rPr sz="2200" spc="-17" dirty="0">
                <a:solidFill>
                  <a:schemeClr val="tx1"/>
                </a:solidFill>
                <a:latin typeface="Arial" charset="0"/>
                <a:ea typeface="Arial" charset="0"/>
                <a:cs typeface="Arial" charset="0"/>
              </a:rPr>
              <a:t>Visualization, </a:t>
            </a:r>
            <a:r>
              <a:rPr sz="2200" spc="-56" dirty="0">
                <a:solidFill>
                  <a:schemeClr val="tx1"/>
                </a:solidFill>
                <a:latin typeface="Arial" charset="0"/>
                <a:ea typeface="Arial" charset="0"/>
                <a:cs typeface="Arial" charset="0"/>
              </a:rPr>
              <a:t>Computer, </a:t>
            </a:r>
            <a:r>
              <a:rPr sz="2200" spc="-66" dirty="0">
                <a:solidFill>
                  <a:schemeClr val="tx1"/>
                </a:solidFill>
                <a:latin typeface="Arial" charset="0"/>
                <a:ea typeface="Arial" charset="0"/>
                <a:cs typeface="Arial" charset="0"/>
              </a:rPr>
              <a:t>v.27 </a:t>
            </a:r>
            <a:r>
              <a:rPr sz="2200" spc="-63" dirty="0">
                <a:solidFill>
                  <a:schemeClr val="tx1"/>
                </a:solidFill>
                <a:latin typeface="Arial" charset="0"/>
                <a:ea typeface="Arial" charset="0"/>
                <a:cs typeface="Arial" charset="0"/>
              </a:rPr>
              <a:t>n.7, </a:t>
            </a:r>
            <a:r>
              <a:rPr sz="2200" spc="-36" dirty="0">
                <a:solidFill>
                  <a:schemeClr val="tx1"/>
                </a:solidFill>
                <a:latin typeface="Arial" charset="0"/>
                <a:ea typeface="Arial" charset="0"/>
                <a:cs typeface="Arial" charset="0"/>
              </a:rPr>
              <a:t>p.86‐88, </a:t>
            </a:r>
            <a:r>
              <a:rPr sz="2200" spc="-69" dirty="0">
                <a:solidFill>
                  <a:schemeClr val="tx1"/>
                </a:solidFill>
                <a:latin typeface="Arial" charset="0"/>
                <a:ea typeface="Arial" charset="0"/>
                <a:cs typeface="Arial" charset="0"/>
              </a:rPr>
              <a:t>July  </a:t>
            </a:r>
            <a:r>
              <a:rPr sz="2200" spc="-30" dirty="0">
                <a:solidFill>
                  <a:schemeClr val="tx1"/>
                </a:solidFill>
                <a:latin typeface="Arial" charset="0"/>
                <a:ea typeface="Arial" charset="0"/>
                <a:cs typeface="Arial" charset="0"/>
              </a:rPr>
              <a:t>1994.</a:t>
            </a:r>
            <a:endParaRPr sz="2200" dirty="0">
              <a:solidFill>
                <a:schemeClr val="tx1"/>
              </a:solidFill>
              <a:latin typeface="Arial" charset="0"/>
              <a:ea typeface="Arial" charset="0"/>
              <a:cs typeface="Arial" charset="0"/>
            </a:endParaRPr>
          </a:p>
          <a:p>
            <a:pPr marL="235336" indent="-226931">
              <a:spcBef>
                <a:spcPts val="437"/>
              </a:spcBef>
              <a:buFont typeface="Arial"/>
              <a:buChar char="•"/>
              <a:tabLst>
                <a:tab pos="234916" algn="l"/>
                <a:tab pos="235336" algn="l"/>
              </a:tabLst>
            </a:pPr>
            <a:r>
              <a:rPr sz="2200" spc="-56" dirty="0">
                <a:solidFill>
                  <a:schemeClr val="tx1"/>
                </a:solidFill>
                <a:latin typeface="Arial" charset="0"/>
                <a:ea typeface="Arial" charset="0"/>
                <a:cs typeface="Arial" charset="0"/>
              </a:rPr>
              <a:t>Negative </a:t>
            </a:r>
            <a:r>
              <a:rPr sz="2200" spc="23" dirty="0">
                <a:solidFill>
                  <a:schemeClr val="tx1"/>
                </a:solidFill>
                <a:latin typeface="Arial" charset="0"/>
                <a:ea typeface="Arial" charset="0"/>
                <a:cs typeface="Arial" charset="0"/>
              </a:rPr>
              <a:t>rhetoric to</a:t>
            </a:r>
            <a:r>
              <a:rPr sz="2200" spc="-357" dirty="0">
                <a:solidFill>
                  <a:schemeClr val="tx1"/>
                </a:solidFill>
                <a:latin typeface="Arial" charset="0"/>
                <a:ea typeface="Arial" charset="0"/>
                <a:cs typeface="Arial" charset="0"/>
              </a:rPr>
              <a:t> </a:t>
            </a:r>
            <a:r>
              <a:rPr sz="2200" spc="-63" dirty="0">
                <a:solidFill>
                  <a:schemeClr val="tx1"/>
                </a:solidFill>
                <a:latin typeface="Arial" charset="0"/>
                <a:ea typeface="Arial" charset="0"/>
                <a:cs typeface="Arial" charset="0"/>
              </a:rPr>
              <a:t>convey </a:t>
            </a:r>
            <a:r>
              <a:rPr sz="2200" spc="-113" dirty="0">
                <a:solidFill>
                  <a:schemeClr val="tx1"/>
                </a:solidFill>
                <a:latin typeface="Arial" charset="0"/>
                <a:ea typeface="Arial" charset="0"/>
                <a:cs typeface="Arial" charset="0"/>
              </a:rPr>
              <a:t>message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3" dirty="0">
                <a:solidFill>
                  <a:schemeClr val="tx1"/>
                </a:solidFill>
                <a:latin typeface="Arial" charset="0"/>
                <a:ea typeface="Arial" charset="0"/>
                <a:cs typeface="Arial" charset="0"/>
              </a:rPr>
              <a:t>Very </a:t>
            </a:r>
            <a:r>
              <a:rPr sz="2200" spc="3" dirty="0">
                <a:solidFill>
                  <a:schemeClr val="tx1"/>
                </a:solidFill>
                <a:latin typeface="Arial" charset="0"/>
                <a:ea typeface="Arial" charset="0"/>
                <a:cs typeface="Arial" charset="0"/>
              </a:rPr>
              <a:t>interesting</a:t>
            </a:r>
            <a:r>
              <a:rPr sz="2200" spc="-17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read</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33" dirty="0">
                <a:solidFill>
                  <a:schemeClr val="tx1"/>
                </a:solidFill>
                <a:latin typeface="Arial" charset="0"/>
                <a:ea typeface="Arial" charset="0"/>
                <a:cs typeface="Arial" charset="0"/>
              </a:rPr>
              <a:t>Thoughts</a:t>
            </a:r>
            <a:r>
              <a:rPr lang="en-US" sz="2200" spc="-33" dirty="0">
                <a:solidFill>
                  <a:schemeClr val="tx1"/>
                </a:solidFill>
                <a:latin typeface="Arial" charset="0"/>
                <a:ea typeface="Arial" charset="0"/>
                <a:cs typeface="Arial" charset="0"/>
              </a:rPr>
              <a:t> evoking! </a:t>
            </a:r>
          </a:p>
          <a:p>
            <a:pPr marL="235336" indent="-226931">
              <a:spcBef>
                <a:spcPts val="443"/>
              </a:spcBef>
              <a:buFont typeface="Arial"/>
              <a:buChar char="•"/>
              <a:tabLst>
                <a:tab pos="234916" algn="l"/>
                <a:tab pos="235336" algn="l"/>
              </a:tabLst>
            </a:pPr>
            <a:r>
              <a:rPr lang="en-US" sz="2200" spc="-33" dirty="0">
                <a:solidFill>
                  <a:schemeClr val="tx1"/>
                </a:solidFill>
                <a:latin typeface="Arial" charset="0"/>
                <a:ea typeface="Arial" charset="0"/>
                <a:cs typeface="Arial" charset="0"/>
              </a:rPr>
              <a:t>Good packages contain “classes” that enable us to say something meaningful</a:t>
            </a:r>
            <a:endParaRPr sz="2200" dirty="0">
              <a:solidFill>
                <a:schemeClr val="tx1"/>
              </a:solidFill>
              <a:latin typeface="Arial" charset="0"/>
              <a:ea typeface="Arial" charset="0"/>
              <a:cs typeface="Arial" charset="0"/>
            </a:endParaRPr>
          </a:p>
        </p:txBody>
      </p:sp>
      <p:sp>
        <p:nvSpPr>
          <p:cNvPr id="4" name="object 2"/>
          <p:cNvSpPr txBox="1">
            <a:spLocks/>
          </p:cNvSpPr>
          <p:nvPr/>
        </p:nvSpPr>
        <p:spPr>
          <a:xfrm>
            <a:off x="1417366" y="498764"/>
            <a:ext cx="6673688" cy="1128882"/>
          </a:xfrm>
          <a:prstGeom prst="rect">
            <a:avLst/>
          </a:prstGeom>
          <a:noFill/>
          <a:ln>
            <a:noFill/>
          </a:ln>
        </p:spPr>
        <p:txBody>
          <a:bodyPr spcFirstLastPara="1" vert="horz" wrap="square" lIns="0" tIns="7984"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8405">
              <a:spcBef>
                <a:spcPts val="63"/>
              </a:spcBef>
            </a:pPr>
            <a:r>
              <a:rPr lang="en-US" sz="3600" spc="-99" dirty="0"/>
              <a:t>Fourteen Ways to Say Nothing With Scientific Visualization</a:t>
            </a:r>
            <a:endParaRPr lang="en-US" sz="3600" dirty="0"/>
          </a:p>
        </p:txBody>
      </p:sp>
    </p:spTree>
    <p:extLst>
      <p:ext uri="{BB962C8B-B14F-4D97-AF65-F5344CB8AC3E}">
        <p14:creationId xmlns:p14="http://schemas.microsoft.com/office/powerpoint/2010/main" val="326888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1449019" y="1569911"/>
            <a:ext cx="6248400" cy="2743002"/>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13" dirty="0">
                <a:solidFill>
                  <a:schemeClr val="tx1"/>
                </a:solidFill>
                <a:latin typeface="Arial" charset="0"/>
                <a:ea typeface="Arial" charset="0"/>
                <a:cs typeface="Arial" charset="0"/>
              </a:rPr>
              <a:t>Include </a:t>
            </a:r>
            <a:r>
              <a:rPr sz="2200" spc="-126" dirty="0">
                <a:solidFill>
                  <a:schemeClr val="tx1"/>
                </a:solidFill>
                <a:latin typeface="Arial" charset="0"/>
                <a:ea typeface="Arial" charset="0"/>
                <a:cs typeface="Arial" charset="0"/>
              </a:rPr>
              <a:t>a </a:t>
            </a:r>
            <a:r>
              <a:rPr sz="2200" spc="7" dirty="0">
                <a:solidFill>
                  <a:schemeClr val="tx1"/>
                </a:solidFill>
                <a:latin typeface="Arial" charset="0"/>
                <a:ea typeface="Arial" charset="0"/>
                <a:cs typeface="Arial" charset="0"/>
              </a:rPr>
              <a:t>color </a:t>
            </a:r>
            <a:r>
              <a:rPr sz="2200" spc="-50" dirty="0">
                <a:solidFill>
                  <a:schemeClr val="tx1"/>
                </a:solidFill>
                <a:latin typeface="Arial" charset="0"/>
                <a:ea typeface="Arial" charset="0"/>
                <a:cs typeface="Arial" charset="0"/>
              </a:rPr>
              <a:t>legend </a:t>
            </a:r>
            <a:r>
              <a:rPr sz="2200" dirty="0">
                <a:solidFill>
                  <a:schemeClr val="tx1"/>
                </a:solidFill>
                <a:latin typeface="Arial" charset="0"/>
                <a:ea typeface="Arial" charset="0"/>
                <a:cs typeface="Arial" charset="0"/>
              </a:rPr>
              <a:t>–</a:t>
            </a:r>
            <a:r>
              <a:rPr sz="2200" spc="-387"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Annotate</a:t>
            </a:r>
            <a:r>
              <a:rPr sz="2200" spc="-11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6"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(Labeling</a:t>
            </a:r>
            <a:r>
              <a:rPr sz="2200" spc="-116" dirty="0">
                <a:solidFill>
                  <a:schemeClr val="tx1"/>
                </a:solidFill>
                <a:latin typeface="Arial" charset="0"/>
                <a:ea typeface="Arial" charset="0"/>
                <a:cs typeface="Arial" charset="0"/>
              </a:rPr>
              <a:t> </a:t>
            </a:r>
            <a:r>
              <a:rPr sz="2200" spc="-46" dirty="0">
                <a:solidFill>
                  <a:schemeClr val="tx1"/>
                </a:solidFill>
                <a:latin typeface="Arial" charset="0"/>
                <a:ea typeface="Arial" charset="0"/>
                <a:cs typeface="Arial" charset="0"/>
              </a:rPr>
              <a:t>and</a:t>
            </a:r>
            <a:r>
              <a:rPr sz="2200" spc="-116"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Annotation)</a:t>
            </a:r>
            <a:r>
              <a:rPr sz="2200" spc="-106"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3"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dirty="0">
                <a:solidFill>
                  <a:schemeClr val="tx1"/>
                </a:solidFill>
                <a:latin typeface="Arial" charset="0"/>
                <a:ea typeface="Arial" charset="0"/>
                <a:cs typeface="Arial" charset="0"/>
              </a:rPr>
              <a:t>Mention </a:t>
            </a:r>
            <a:r>
              <a:rPr sz="2200" spc="40" dirty="0">
                <a:solidFill>
                  <a:schemeClr val="tx1"/>
                </a:solidFill>
                <a:latin typeface="Arial" charset="0"/>
                <a:ea typeface="Arial" charset="0"/>
                <a:cs typeface="Arial" charset="0"/>
              </a:rPr>
              <a:t>Error</a:t>
            </a:r>
            <a:r>
              <a:rPr sz="2200" spc="-232"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Statistics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 </a:t>
            </a:r>
            <a:r>
              <a:rPr sz="2200" spc="30" dirty="0">
                <a:solidFill>
                  <a:schemeClr val="tx1"/>
                </a:solidFill>
                <a:latin typeface="Arial" charset="0"/>
                <a:ea typeface="Arial" charset="0"/>
                <a:cs typeface="Arial" charset="0"/>
              </a:rPr>
              <a:t>smooth/alter </a:t>
            </a:r>
            <a:r>
              <a:rPr sz="2200" spc="13" dirty="0">
                <a:solidFill>
                  <a:schemeClr val="tx1"/>
                </a:solidFill>
                <a:latin typeface="Arial" charset="0"/>
                <a:ea typeface="Arial" charset="0"/>
                <a:cs typeface="Arial" charset="0"/>
              </a:rPr>
              <a:t>your</a:t>
            </a:r>
            <a:r>
              <a:rPr sz="2200" spc="-347"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3" dirty="0">
                <a:solidFill>
                  <a:schemeClr val="tx1"/>
                </a:solidFill>
                <a:latin typeface="Arial" charset="0"/>
                <a:ea typeface="Arial" charset="0"/>
                <a:cs typeface="Arial" charset="0"/>
              </a:rPr>
              <a:t>Provide </a:t>
            </a:r>
            <a:r>
              <a:rPr sz="2200" spc="-20" dirty="0">
                <a:solidFill>
                  <a:schemeClr val="tx1"/>
                </a:solidFill>
                <a:latin typeface="Arial" charset="0"/>
                <a:ea typeface="Arial" charset="0"/>
                <a:cs typeface="Arial" charset="0"/>
              </a:rPr>
              <a:t>performance</a:t>
            </a:r>
            <a:r>
              <a:rPr sz="2200" spc="-208"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comparisons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13" dirty="0">
                <a:solidFill>
                  <a:schemeClr val="tx1"/>
                </a:solidFill>
                <a:latin typeface="Arial" charset="0"/>
                <a:ea typeface="Arial" charset="0"/>
                <a:cs typeface="Arial" charset="0"/>
              </a:rPr>
              <a:t> </a:t>
            </a:r>
            <a:r>
              <a:rPr sz="2200" spc="26" dirty="0">
                <a:solidFill>
                  <a:schemeClr val="tx1"/>
                </a:solidFill>
                <a:latin typeface="Arial" charset="0"/>
                <a:ea typeface="Arial" charset="0"/>
                <a:cs typeface="Arial" charset="0"/>
              </a:rPr>
              <a:t>faithful</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representation</a:t>
            </a:r>
            <a:r>
              <a:rPr sz="2200" spc="-122"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13" dirty="0">
                <a:solidFill>
                  <a:schemeClr val="tx1"/>
                </a:solidFill>
                <a:latin typeface="Arial" charset="0"/>
                <a:ea typeface="Arial" charset="0"/>
                <a:cs typeface="Arial" charset="0"/>
              </a:rPr>
              <a:t> </a:t>
            </a:r>
            <a:r>
              <a:rPr sz="2200" spc="-119"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26" dirty="0">
                <a:solidFill>
                  <a:schemeClr val="tx1"/>
                </a:solidFill>
                <a:latin typeface="Arial" charset="0"/>
                <a:ea typeface="Arial" charset="0"/>
                <a:cs typeface="Arial" charset="0"/>
              </a:rPr>
              <a:t>Learn </a:t>
            </a:r>
            <a:r>
              <a:rPr sz="2200" spc="-20" dirty="0">
                <a:solidFill>
                  <a:schemeClr val="tx1"/>
                </a:solidFill>
                <a:latin typeface="Arial" charset="0"/>
                <a:ea typeface="Arial" charset="0"/>
                <a:cs typeface="Arial" charset="0"/>
              </a:rPr>
              <a:t>about </a:t>
            </a:r>
            <a:r>
              <a:rPr sz="2200" spc="-10" dirty="0">
                <a:solidFill>
                  <a:schemeClr val="tx1"/>
                </a:solidFill>
                <a:latin typeface="Arial" charset="0"/>
                <a:ea typeface="Arial" charset="0"/>
                <a:cs typeface="Arial" charset="0"/>
              </a:rPr>
              <a:t>the</a:t>
            </a:r>
            <a:r>
              <a:rPr sz="2200" spc="-384"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 </a:t>
            </a:r>
            <a:r>
              <a:rPr sz="2200" spc="-10" dirty="0">
                <a:solidFill>
                  <a:schemeClr val="tx1"/>
                </a:solidFill>
                <a:latin typeface="Arial" charset="0"/>
                <a:ea typeface="Arial" charset="0"/>
                <a:cs typeface="Arial" charset="0"/>
              </a:rPr>
              <a:t>domain‐</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13511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36720" y="621927"/>
            <a:ext cx="2472998" cy="469022"/>
          </a:xfrm>
          <a:prstGeom prst="rect">
            <a:avLst/>
          </a:prstGeom>
        </p:spPr>
        <p:txBody>
          <a:bodyPr spcFirstLastPara="1" vert="horz" wrap="square" lIns="0" tIns="7984" rIns="0" bIns="0" rtlCol="0" anchor="t" anchorCtr="0">
            <a:spAutoFit/>
          </a:bodyPr>
          <a:lstStyle/>
          <a:p>
            <a:pPr marL="8405">
              <a:spcBef>
                <a:spcPts val="63"/>
              </a:spcBef>
            </a:pPr>
            <a:r>
              <a:rPr sz="2912" spc="-53" dirty="0"/>
              <a:t>Fourteen</a:t>
            </a:r>
            <a:r>
              <a:rPr sz="2912" spc="-215" dirty="0"/>
              <a:t> </a:t>
            </a:r>
            <a:r>
              <a:rPr sz="2912" spc="-135" dirty="0"/>
              <a:t>ways..</a:t>
            </a:r>
            <a:endParaRPr sz="2912"/>
          </a:p>
        </p:txBody>
      </p:sp>
      <p:sp>
        <p:nvSpPr>
          <p:cNvPr id="3" name="object 3"/>
          <p:cNvSpPr txBox="1"/>
          <p:nvPr/>
        </p:nvSpPr>
        <p:spPr>
          <a:xfrm>
            <a:off x="803564" y="1320529"/>
            <a:ext cx="7730836" cy="3081556"/>
          </a:xfrm>
          <a:prstGeom prst="rect">
            <a:avLst/>
          </a:prstGeom>
        </p:spPr>
        <p:txBody>
          <a:bodyPr vert="horz" wrap="square" lIns="0" tIns="64714" rIns="0" bIns="0" rtlCol="0">
            <a:spAutoFit/>
          </a:bodyPr>
          <a:lstStyle/>
          <a:p>
            <a:pPr marL="235336" indent="-226931">
              <a:spcBef>
                <a:spcPts val="510"/>
              </a:spcBef>
              <a:buFont typeface="Arial"/>
              <a:buChar char="•"/>
              <a:tabLst>
                <a:tab pos="234916" algn="l"/>
                <a:tab pos="235336" algn="l"/>
              </a:tabLst>
            </a:pPr>
            <a:r>
              <a:rPr sz="2200" spc="-69" dirty="0">
                <a:solidFill>
                  <a:schemeClr val="tx1"/>
                </a:solidFill>
                <a:latin typeface="Arial" charset="0"/>
                <a:ea typeface="Arial" charset="0"/>
                <a:cs typeface="Arial" charset="0"/>
              </a:rPr>
              <a:t>Compare</a:t>
            </a:r>
            <a:r>
              <a:rPr sz="2200" spc="-122"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results</a:t>
            </a:r>
            <a:r>
              <a:rPr sz="2200" spc="-119" dirty="0">
                <a:solidFill>
                  <a:schemeClr val="tx1"/>
                </a:solidFill>
                <a:latin typeface="Arial" charset="0"/>
                <a:ea typeface="Arial" charset="0"/>
                <a:cs typeface="Arial" charset="0"/>
              </a:rPr>
              <a:t> </a:t>
            </a:r>
            <a:r>
              <a:rPr sz="2200" spc="73" dirty="0">
                <a:solidFill>
                  <a:schemeClr val="tx1"/>
                </a:solidFill>
                <a:latin typeface="Arial" charset="0"/>
                <a:ea typeface="Arial" charset="0"/>
                <a:cs typeface="Arial" charset="0"/>
              </a:rPr>
              <a:t>with</a:t>
            </a:r>
            <a:r>
              <a:rPr sz="2200" spc="-113" dirty="0">
                <a:solidFill>
                  <a:schemeClr val="tx1"/>
                </a:solidFill>
                <a:latin typeface="Arial" charset="0"/>
                <a:ea typeface="Arial" charset="0"/>
                <a:cs typeface="Arial" charset="0"/>
              </a:rPr>
              <a:t> </a:t>
            </a:r>
            <a:r>
              <a:rPr sz="2200" spc="17" dirty="0">
                <a:solidFill>
                  <a:schemeClr val="tx1"/>
                </a:solidFill>
                <a:latin typeface="Arial" charset="0"/>
                <a:ea typeface="Arial" charset="0"/>
                <a:cs typeface="Arial" charset="0"/>
              </a:rPr>
              <a:t>other</a:t>
            </a:r>
            <a:r>
              <a:rPr sz="2200" spc="-106"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vis</a:t>
            </a:r>
            <a:r>
              <a:rPr sz="2200" spc="-116"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techniques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132" dirty="0">
                <a:solidFill>
                  <a:schemeClr val="tx1"/>
                </a:solidFill>
                <a:latin typeface="Arial" charset="0"/>
                <a:ea typeface="Arial" charset="0"/>
                <a:cs typeface="Arial" charset="0"/>
              </a:rPr>
              <a:t>Use </a:t>
            </a:r>
            <a:r>
              <a:rPr sz="2200" dirty="0">
                <a:solidFill>
                  <a:schemeClr val="tx1"/>
                </a:solidFill>
                <a:latin typeface="Arial" charset="0"/>
                <a:ea typeface="Arial" charset="0"/>
                <a:cs typeface="Arial" charset="0"/>
              </a:rPr>
              <a:t>visualization </a:t>
            </a:r>
            <a:r>
              <a:rPr sz="2200" spc="-66" dirty="0">
                <a:solidFill>
                  <a:schemeClr val="tx1"/>
                </a:solidFill>
                <a:latin typeface="Arial" charset="0"/>
                <a:ea typeface="Arial" charset="0"/>
                <a:cs typeface="Arial" charset="0"/>
              </a:rPr>
              <a:t>systems </a:t>
            </a:r>
            <a:r>
              <a:rPr sz="2200" spc="73" dirty="0">
                <a:solidFill>
                  <a:schemeClr val="tx1"/>
                </a:solidFill>
                <a:latin typeface="Arial" charset="0"/>
                <a:ea typeface="Arial" charset="0"/>
                <a:cs typeface="Arial" charset="0"/>
              </a:rPr>
              <a:t>if</a:t>
            </a:r>
            <a:r>
              <a:rPr sz="2200" spc="-281"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available</a:t>
            </a:r>
            <a:endParaRPr sz="2200" dirty="0">
              <a:solidFill>
                <a:schemeClr val="tx1"/>
              </a:solidFill>
              <a:latin typeface="Arial" charset="0"/>
              <a:ea typeface="Arial" charset="0"/>
              <a:cs typeface="Arial" charset="0"/>
            </a:endParaRPr>
          </a:p>
          <a:p>
            <a:pPr marL="235336" indent="-226931">
              <a:spcBef>
                <a:spcPts val="447"/>
              </a:spcBef>
              <a:buFont typeface="Arial"/>
              <a:buChar char="•"/>
              <a:tabLst>
                <a:tab pos="234916" algn="l"/>
                <a:tab pos="235336" algn="l"/>
              </a:tabLst>
            </a:pPr>
            <a:r>
              <a:rPr sz="2200" spc="-56" dirty="0">
                <a:solidFill>
                  <a:schemeClr val="tx1"/>
                </a:solidFill>
                <a:latin typeface="Arial" charset="0"/>
                <a:ea typeface="Arial" charset="0"/>
                <a:cs typeface="Arial" charset="0"/>
              </a:rPr>
              <a:t>Cite</a:t>
            </a:r>
            <a:r>
              <a:rPr sz="2200" spc="-122" dirty="0">
                <a:solidFill>
                  <a:schemeClr val="tx1"/>
                </a:solidFill>
                <a:latin typeface="Arial" charset="0"/>
                <a:ea typeface="Arial" charset="0"/>
                <a:cs typeface="Arial" charset="0"/>
              </a:rPr>
              <a:t> </a:t>
            </a:r>
            <a:r>
              <a:rPr sz="2200" spc="-50" dirty="0">
                <a:solidFill>
                  <a:schemeClr val="tx1"/>
                </a:solidFill>
                <a:latin typeface="Arial" charset="0"/>
                <a:ea typeface="Arial" charset="0"/>
                <a:cs typeface="Arial" charset="0"/>
              </a:rPr>
              <a:t>references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data</a:t>
            </a:r>
            <a:r>
              <a:rPr sz="2200" spc="-119" dirty="0">
                <a:solidFill>
                  <a:schemeClr val="tx1"/>
                </a:solidFill>
                <a:latin typeface="Arial" charset="0"/>
                <a:ea typeface="Arial" charset="0"/>
                <a:cs typeface="Arial" charset="0"/>
              </a:rPr>
              <a:t> </a:t>
            </a:r>
            <a:r>
              <a:rPr sz="2200" dirty="0">
                <a:solidFill>
                  <a:schemeClr val="tx1"/>
                </a:solidFill>
                <a:latin typeface="Arial" charset="0"/>
                <a:ea typeface="Arial" charset="0"/>
                <a:cs typeface="Arial" charset="0"/>
              </a:rPr>
              <a:t>–</a:t>
            </a:r>
            <a:r>
              <a:rPr sz="2200" spc="-109"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73" dirty="0">
                <a:solidFill>
                  <a:schemeClr val="tx1"/>
                </a:solidFill>
                <a:latin typeface="Arial" charset="0"/>
                <a:ea typeface="Arial" charset="0"/>
                <a:cs typeface="Arial" charset="0"/>
              </a:rPr>
              <a:t>Show</a:t>
            </a:r>
            <a:r>
              <a:rPr sz="2200" spc="-122" dirty="0">
                <a:solidFill>
                  <a:schemeClr val="tx1"/>
                </a:solidFill>
                <a:latin typeface="Arial" charset="0"/>
                <a:ea typeface="Arial" charset="0"/>
                <a:cs typeface="Arial" charset="0"/>
              </a:rPr>
              <a:t> </a:t>
            </a:r>
            <a:r>
              <a:rPr sz="2200" spc="30" dirty="0">
                <a:solidFill>
                  <a:schemeClr val="tx1"/>
                </a:solidFill>
                <a:latin typeface="Arial" charset="0"/>
                <a:ea typeface="Arial" charset="0"/>
                <a:cs typeface="Arial" charset="0"/>
              </a:rPr>
              <a:t>multiple</a:t>
            </a:r>
            <a:r>
              <a:rPr sz="2200" spc="-119" dirty="0">
                <a:solidFill>
                  <a:schemeClr val="tx1"/>
                </a:solidFill>
                <a:latin typeface="Arial" charset="0"/>
                <a:ea typeface="Arial" charset="0"/>
                <a:cs typeface="Arial" charset="0"/>
              </a:rPr>
              <a:t> </a:t>
            </a:r>
            <a:r>
              <a:rPr sz="2200" spc="-53" dirty="0">
                <a:solidFill>
                  <a:schemeClr val="tx1"/>
                </a:solidFill>
                <a:latin typeface="Arial" charset="0"/>
                <a:ea typeface="Arial" charset="0"/>
                <a:cs typeface="Arial" charset="0"/>
              </a:rPr>
              <a:t>datasets</a:t>
            </a:r>
            <a:r>
              <a:rPr sz="2200" spc="-122"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6" dirty="0">
                <a:solidFill>
                  <a:schemeClr val="tx1"/>
                </a:solidFill>
                <a:latin typeface="Arial" charset="0"/>
                <a:ea typeface="Arial" charset="0"/>
                <a:cs typeface="Arial" charset="0"/>
              </a:rPr>
              <a:t> </a:t>
            </a:r>
            <a:r>
              <a:rPr sz="2200" spc="-40" dirty="0">
                <a:solidFill>
                  <a:schemeClr val="tx1"/>
                </a:solidFill>
                <a:latin typeface="Arial" charset="0"/>
                <a:ea typeface="Arial" charset="0"/>
                <a:cs typeface="Arial" charset="0"/>
              </a:rPr>
              <a:t>convince</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reader</a:t>
            </a:r>
            <a:endParaRPr sz="2200" dirty="0">
              <a:solidFill>
                <a:schemeClr val="tx1"/>
              </a:solidFill>
              <a:latin typeface="Arial" charset="0"/>
              <a:ea typeface="Arial" charset="0"/>
              <a:cs typeface="Arial" charset="0"/>
            </a:endParaRPr>
          </a:p>
          <a:p>
            <a:pPr marL="235336" marR="86990" indent="-226931">
              <a:spcBef>
                <a:spcPts val="447"/>
              </a:spcBef>
              <a:buFont typeface="Arial"/>
              <a:buChar char="•"/>
              <a:tabLst>
                <a:tab pos="234916" algn="l"/>
                <a:tab pos="235336" algn="l"/>
              </a:tabLst>
            </a:pPr>
            <a:r>
              <a:rPr sz="2200" spc="-116" dirty="0">
                <a:solidFill>
                  <a:schemeClr val="tx1"/>
                </a:solidFill>
                <a:latin typeface="Arial" charset="0"/>
                <a:ea typeface="Arial" charset="0"/>
                <a:cs typeface="Arial" charset="0"/>
              </a:rPr>
              <a:t>Be</a:t>
            </a:r>
            <a:r>
              <a:rPr sz="2200" spc="-109"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fair</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your</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technique</a:t>
            </a:r>
            <a:r>
              <a:rPr sz="2200" spc="-109" dirty="0">
                <a:solidFill>
                  <a:schemeClr val="tx1"/>
                </a:solidFill>
                <a:latin typeface="Arial" charset="0"/>
                <a:ea typeface="Arial" charset="0"/>
                <a:cs typeface="Arial" charset="0"/>
              </a:rPr>
              <a:t> </a:t>
            </a:r>
            <a:r>
              <a:rPr sz="2200" spc="13" dirty="0">
                <a:solidFill>
                  <a:schemeClr val="tx1"/>
                </a:solidFill>
                <a:latin typeface="Arial" charset="0"/>
                <a:ea typeface="Arial" charset="0"/>
                <a:cs typeface="Arial" charset="0"/>
              </a:rPr>
              <a:t>(don’t</a:t>
            </a:r>
            <a:r>
              <a:rPr sz="2200" spc="-10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show</a:t>
            </a:r>
            <a:r>
              <a:rPr sz="2200" spc="-11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viewing </a:t>
            </a:r>
            <a:r>
              <a:rPr sz="2200" spc="-60" dirty="0">
                <a:solidFill>
                  <a:schemeClr val="tx1"/>
                </a:solidFill>
                <a:latin typeface="Arial" charset="0"/>
                <a:ea typeface="Arial" charset="0"/>
                <a:cs typeface="Arial" charset="0"/>
              </a:rPr>
              <a:t>angle </a:t>
            </a:r>
            <a:r>
              <a:rPr sz="2200" spc="20" dirty="0">
                <a:solidFill>
                  <a:schemeClr val="tx1"/>
                </a:solidFill>
                <a:latin typeface="Arial" charset="0"/>
                <a:ea typeface="Arial" charset="0"/>
                <a:cs typeface="Arial" charset="0"/>
              </a:rPr>
              <a:t>that </a:t>
            </a:r>
            <a:r>
              <a:rPr sz="2200" spc="-33" dirty="0">
                <a:solidFill>
                  <a:schemeClr val="tx1"/>
                </a:solidFill>
                <a:latin typeface="Arial" charset="0"/>
                <a:ea typeface="Arial" charset="0"/>
                <a:cs typeface="Arial" charset="0"/>
              </a:rPr>
              <a:t>hides</a:t>
            </a:r>
            <a:r>
              <a:rPr sz="2200" spc="-314" dirty="0">
                <a:solidFill>
                  <a:schemeClr val="tx1"/>
                </a:solidFill>
                <a:latin typeface="Arial" charset="0"/>
                <a:ea typeface="Arial" charset="0"/>
                <a:cs typeface="Arial" charset="0"/>
              </a:rPr>
              <a:t> </a:t>
            </a:r>
            <a:r>
              <a:rPr lang="en-US" sz="2200" spc="-314"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blemishes</a:t>
            </a:r>
            <a:r>
              <a:rPr lang="en-US" sz="2200" spc="-30" dirty="0">
                <a:solidFill>
                  <a:schemeClr val="tx1"/>
                </a:solidFill>
                <a:latin typeface="Arial" charset="0"/>
                <a:ea typeface="Arial" charset="0"/>
                <a:cs typeface="Arial" charset="0"/>
              </a:rPr>
              <a:t>"</a:t>
            </a:r>
            <a:r>
              <a:rPr sz="2200" spc="-30" dirty="0">
                <a:solidFill>
                  <a:schemeClr val="tx1"/>
                </a:solidFill>
                <a:latin typeface="Arial" charset="0"/>
                <a:ea typeface="Arial" charset="0"/>
                <a:cs typeface="Arial" charset="0"/>
              </a:rPr>
              <a:t>)</a:t>
            </a:r>
            <a:endParaRPr sz="2200" dirty="0">
              <a:solidFill>
                <a:schemeClr val="tx1"/>
              </a:solidFill>
              <a:latin typeface="Arial" charset="0"/>
              <a:ea typeface="Arial" charset="0"/>
              <a:cs typeface="Arial" charset="0"/>
            </a:endParaRPr>
          </a:p>
          <a:p>
            <a:pPr marL="235336" indent="-226931">
              <a:spcBef>
                <a:spcPts val="443"/>
              </a:spcBef>
              <a:buFont typeface="Arial"/>
              <a:buChar char="•"/>
              <a:tabLst>
                <a:tab pos="234916" algn="l"/>
                <a:tab pos="235336" algn="l"/>
              </a:tabLst>
            </a:pPr>
            <a:r>
              <a:rPr sz="2200" spc="-23" dirty="0">
                <a:solidFill>
                  <a:schemeClr val="tx1"/>
                </a:solidFill>
                <a:latin typeface="Arial" charset="0"/>
                <a:ea typeface="Arial" charset="0"/>
                <a:cs typeface="Arial" charset="0"/>
              </a:rPr>
              <a:t>Don’t</a:t>
            </a:r>
            <a:r>
              <a:rPr sz="2200" spc="-113" dirty="0">
                <a:solidFill>
                  <a:schemeClr val="tx1"/>
                </a:solidFill>
                <a:latin typeface="Arial" charset="0"/>
                <a:ea typeface="Arial" charset="0"/>
                <a:cs typeface="Arial" charset="0"/>
              </a:rPr>
              <a:t> </a:t>
            </a:r>
            <a:r>
              <a:rPr sz="2200" spc="86" dirty="0">
                <a:solidFill>
                  <a:schemeClr val="tx1"/>
                </a:solidFill>
                <a:latin typeface="Arial" charset="0"/>
                <a:ea typeface="Arial" charset="0"/>
                <a:cs typeface="Arial" charset="0"/>
              </a:rPr>
              <a:t>try</a:t>
            </a:r>
            <a:r>
              <a:rPr sz="2200" spc="-113"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fancy</a:t>
            </a:r>
            <a:r>
              <a:rPr sz="2200" spc="-109" dirty="0">
                <a:solidFill>
                  <a:schemeClr val="tx1"/>
                </a:solidFill>
                <a:latin typeface="Arial" charset="0"/>
                <a:ea typeface="Arial" charset="0"/>
                <a:cs typeface="Arial" charset="0"/>
              </a:rPr>
              <a:t> </a:t>
            </a:r>
            <a:r>
              <a:rPr sz="2200" spc="-36" dirty="0">
                <a:solidFill>
                  <a:schemeClr val="tx1"/>
                </a:solidFill>
                <a:latin typeface="Arial" charset="0"/>
                <a:ea typeface="Arial" charset="0"/>
                <a:cs typeface="Arial" charset="0"/>
              </a:rPr>
              <a:t>graphics</a:t>
            </a:r>
            <a:r>
              <a:rPr sz="2200" spc="-113" dirty="0">
                <a:solidFill>
                  <a:schemeClr val="tx1"/>
                </a:solidFill>
                <a:latin typeface="Arial" charset="0"/>
                <a:ea typeface="Arial" charset="0"/>
                <a:cs typeface="Arial" charset="0"/>
              </a:rPr>
              <a:t> </a:t>
            </a:r>
            <a:r>
              <a:rPr sz="2200" spc="-7" dirty="0">
                <a:solidFill>
                  <a:schemeClr val="tx1"/>
                </a:solidFill>
                <a:latin typeface="Arial" charset="0"/>
                <a:ea typeface="Arial" charset="0"/>
                <a:cs typeface="Arial" charset="0"/>
              </a:rPr>
              <a:t>stunts</a:t>
            </a:r>
            <a:r>
              <a:rPr sz="2200" spc="-119"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09" dirty="0">
                <a:solidFill>
                  <a:schemeClr val="tx1"/>
                </a:solidFill>
                <a:latin typeface="Arial" charset="0"/>
                <a:ea typeface="Arial" charset="0"/>
                <a:cs typeface="Arial" charset="0"/>
              </a:rPr>
              <a:t> </a:t>
            </a:r>
            <a:r>
              <a:rPr sz="2200" spc="-10" dirty="0">
                <a:solidFill>
                  <a:schemeClr val="tx1"/>
                </a:solidFill>
                <a:latin typeface="Arial" charset="0"/>
                <a:ea typeface="Arial" charset="0"/>
                <a:cs typeface="Arial" charset="0"/>
              </a:rPr>
              <a:t>hide</a:t>
            </a:r>
            <a:r>
              <a:rPr sz="2200" spc="-119" dirty="0">
                <a:solidFill>
                  <a:schemeClr val="tx1"/>
                </a:solidFill>
                <a:latin typeface="Arial" charset="0"/>
                <a:ea typeface="Arial" charset="0"/>
                <a:cs typeface="Arial" charset="0"/>
              </a:rPr>
              <a:t> </a:t>
            </a:r>
            <a:r>
              <a:rPr sz="2200" spc="-43" dirty="0">
                <a:solidFill>
                  <a:schemeClr val="tx1"/>
                </a:solidFill>
                <a:latin typeface="Arial" charset="0"/>
                <a:ea typeface="Arial" charset="0"/>
                <a:cs typeface="Arial" charset="0"/>
              </a:rPr>
              <a:t>ugliness</a:t>
            </a:r>
            <a:r>
              <a:rPr lang="en-US" sz="2200" spc="-129" dirty="0">
                <a:solidFill>
                  <a:schemeClr val="tx1"/>
                </a:solidFill>
                <a:latin typeface="Arial" charset="0"/>
                <a:ea typeface="Arial" charset="0"/>
                <a:cs typeface="Arial" charset="0"/>
              </a:rPr>
              <a:t> </a:t>
            </a:r>
            <a:r>
              <a:rPr lang="mr-IN" sz="2200" spc="-129" dirty="0">
                <a:solidFill>
                  <a:schemeClr val="tx1"/>
                </a:solidFill>
                <a:latin typeface="Arial" charset="0"/>
                <a:ea typeface="Arial" charset="0"/>
                <a:cs typeface="Arial" charset="0"/>
              </a:rPr>
              <a:t>–</a:t>
            </a:r>
            <a:r>
              <a:rPr lang="en-US" sz="2200" spc="-129" dirty="0">
                <a:solidFill>
                  <a:schemeClr val="tx1"/>
                </a:solidFill>
                <a:latin typeface="Arial" charset="0"/>
                <a:ea typeface="Arial" charset="0"/>
                <a:cs typeface="Arial" charset="0"/>
              </a:rPr>
              <a:t> Class</a:t>
            </a:r>
          </a:p>
          <a:p>
            <a:pPr marL="235336" indent="-226931">
              <a:spcBef>
                <a:spcPts val="443"/>
              </a:spcBef>
              <a:buFont typeface="Arial"/>
              <a:buChar char="•"/>
              <a:tabLst>
                <a:tab pos="234916" algn="l"/>
                <a:tab pos="235336" algn="l"/>
              </a:tabLst>
            </a:pPr>
            <a:r>
              <a:rPr sz="2200" spc="-116" dirty="0">
                <a:solidFill>
                  <a:schemeClr val="tx1"/>
                </a:solidFill>
                <a:latin typeface="Arial" charset="0"/>
                <a:ea typeface="Arial" charset="0"/>
                <a:cs typeface="Arial" charset="0"/>
              </a:rPr>
              <a:t>Be </a:t>
            </a:r>
            <a:r>
              <a:rPr sz="2200" spc="33" dirty="0">
                <a:solidFill>
                  <a:schemeClr val="tx1"/>
                </a:solidFill>
                <a:latin typeface="Arial" charset="0"/>
                <a:ea typeface="Arial" charset="0"/>
                <a:cs typeface="Arial" charset="0"/>
              </a:rPr>
              <a:t>fair</a:t>
            </a:r>
            <a:r>
              <a:rPr sz="2200" spc="-113" dirty="0">
                <a:solidFill>
                  <a:schemeClr val="tx1"/>
                </a:solidFill>
                <a:latin typeface="Arial" charset="0"/>
                <a:ea typeface="Arial" charset="0"/>
                <a:cs typeface="Arial" charset="0"/>
              </a:rPr>
              <a:t> </a:t>
            </a:r>
            <a:r>
              <a:rPr sz="2200" spc="-20" dirty="0">
                <a:solidFill>
                  <a:schemeClr val="tx1"/>
                </a:solidFill>
                <a:latin typeface="Arial" charset="0"/>
                <a:ea typeface="Arial" charset="0"/>
                <a:cs typeface="Arial" charset="0"/>
              </a:rPr>
              <a:t>about</a:t>
            </a:r>
            <a:r>
              <a:rPr sz="2200" spc="-113" dirty="0">
                <a:solidFill>
                  <a:schemeClr val="tx1"/>
                </a:solidFill>
                <a:latin typeface="Arial" charset="0"/>
                <a:ea typeface="Arial" charset="0"/>
                <a:cs typeface="Arial" charset="0"/>
              </a:rPr>
              <a:t> </a:t>
            </a:r>
            <a:r>
              <a:rPr sz="2200" spc="-33" dirty="0">
                <a:solidFill>
                  <a:schemeClr val="tx1"/>
                </a:solidFill>
                <a:latin typeface="Arial" charset="0"/>
                <a:ea typeface="Arial" charset="0"/>
                <a:cs typeface="Arial" charset="0"/>
              </a:rPr>
              <a:t>extension</a:t>
            </a:r>
            <a:r>
              <a:rPr sz="2200" spc="-126" dirty="0">
                <a:solidFill>
                  <a:schemeClr val="tx1"/>
                </a:solidFill>
                <a:latin typeface="Arial" charset="0"/>
                <a:ea typeface="Arial" charset="0"/>
                <a:cs typeface="Arial" charset="0"/>
              </a:rPr>
              <a:t> </a:t>
            </a:r>
            <a:r>
              <a:rPr sz="2200" spc="23" dirty="0">
                <a:solidFill>
                  <a:schemeClr val="tx1"/>
                </a:solidFill>
                <a:latin typeface="Arial" charset="0"/>
                <a:ea typeface="Arial" charset="0"/>
                <a:cs typeface="Arial" charset="0"/>
              </a:rPr>
              <a:t>to</a:t>
            </a:r>
            <a:r>
              <a:rPr sz="2200" spc="-113" dirty="0">
                <a:solidFill>
                  <a:schemeClr val="tx1"/>
                </a:solidFill>
                <a:latin typeface="Arial" charset="0"/>
                <a:ea typeface="Arial" charset="0"/>
                <a:cs typeface="Arial" charset="0"/>
              </a:rPr>
              <a:t> </a:t>
            </a:r>
            <a:r>
              <a:rPr sz="2200" spc="-60" dirty="0">
                <a:solidFill>
                  <a:schemeClr val="tx1"/>
                </a:solidFill>
                <a:latin typeface="Arial" charset="0"/>
                <a:ea typeface="Arial" charset="0"/>
                <a:cs typeface="Arial" charset="0"/>
              </a:rPr>
              <a:t>3D</a:t>
            </a:r>
            <a:r>
              <a:rPr sz="2200" spc="-109" dirty="0">
                <a:solidFill>
                  <a:schemeClr val="tx1"/>
                </a:solidFill>
                <a:latin typeface="Arial" charset="0"/>
                <a:ea typeface="Arial" charset="0"/>
                <a:cs typeface="Arial" charset="0"/>
              </a:rPr>
              <a:t> </a:t>
            </a:r>
            <a:r>
              <a:rPr sz="2200" spc="-3" dirty="0">
                <a:solidFill>
                  <a:schemeClr val="tx1"/>
                </a:solidFill>
                <a:latin typeface="Arial" charset="0"/>
                <a:ea typeface="Arial" charset="0"/>
                <a:cs typeface="Arial" charset="0"/>
              </a:rPr>
              <a:t>‐</a:t>
            </a:r>
            <a:r>
              <a:rPr sz="2200" spc="-116" dirty="0">
                <a:solidFill>
                  <a:schemeClr val="tx1"/>
                </a:solidFill>
                <a:latin typeface="Arial" charset="0"/>
                <a:ea typeface="Arial" charset="0"/>
                <a:cs typeface="Arial" charset="0"/>
              </a:rPr>
              <a:t> </a:t>
            </a:r>
            <a:r>
              <a:rPr sz="2200" spc="-122" dirty="0">
                <a:solidFill>
                  <a:schemeClr val="tx1"/>
                </a:solidFill>
                <a:latin typeface="Arial" charset="0"/>
                <a:ea typeface="Arial" charset="0"/>
                <a:cs typeface="Arial" charset="0"/>
              </a:rPr>
              <a:t>Class</a:t>
            </a:r>
            <a:endParaRPr sz="2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1425223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368EC-1FAB-4B44-87F1-9197B4836D8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C3082F7-9CC1-8548-A04B-1CC9D16BBE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15589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hena05212008Tr41_shortRaw.avi.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2857500" y="571501"/>
            <a:ext cx="3086100" cy="2314778"/>
          </a:xfrm>
        </p:spPr>
      </p:pic>
      <p:pic>
        <p:nvPicPr>
          <p:cNvPr id="5" name="Athena05212008Tr41.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43000" y="2686050"/>
            <a:ext cx="3429001" cy="2457450"/>
          </a:xfrm>
          <a:prstGeom prst="rect">
            <a:avLst/>
          </a:prstGeom>
        </p:spPr>
      </p:pic>
      <p:pic>
        <p:nvPicPr>
          <p:cNvPr id="3" name="Athena05212008Tr41_IK.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4043188" y="2686050"/>
            <a:ext cx="3983933" cy="2457450"/>
          </a:xfrm>
          <a:prstGeom prst="rect">
            <a:avLst/>
          </a:prstGeom>
        </p:spPr>
      </p:pic>
      <p:sp>
        <p:nvSpPr>
          <p:cNvPr id="6" name="object 5"/>
          <p:cNvSpPr txBox="1">
            <a:spLocks/>
          </p:cNvSpPr>
          <p:nvPr/>
        </p:nvSpPr>
        <p:spPr>
          <a:xfrm>
            <a:off x="955965" y="0"/>
            <a:ext cx="7232072" cy="645690"/>
          </a:xfrm>
          <a:prstGeom prst="rect">
            <a:avLst/>
          </a:prstGeom>
          <a:noFill/>
          <a:ln>
            <a:noFill/>
          </a:ln>
        </p:spPr>
        <p:txBody>
          <a:bodyPr spcFirstLastPara="1" vert="horz" wrap="square" lIns="0" tIns="9525"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33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9525">
              <a:spcBef>
                <a:spcPts val="75"/>
              </a:spcBef>
            </a:pPr>
            <a:r>
              <a:rPr lang="en-US" sz="4050"/>
              <a:t>Scientific</a:t>
            </a:r>
            <a:r>
              <a:rPr lang="en-US" sz="4050" spc="-26"/>
              <a:t> </a:t>
            </a:r>
            <a:r>
              <a:rPr lang="en-US" sz="4050" spc="-8"/>
              <a:t>Visualization at RCC</a:t>
            </a:r>
            <a:endParaRPr lang="en-US" sz="4050" dirty="0"/>
          </a:p>
        </p:txBody>
      </p:sp>
    </p:spTree>
    <p:extLst>
      <p:ext uri="{BB962C8B-B14F-4D97-AF65-F5344CB8AC3E}">
        <p14:creationId xmlns:p14="http://schemas.microsoft.com/office/powerpoint/2010/main" val="167341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33"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video>
              <p:cMediaNode vol="80000">
                <p:cTn id="24" fill="hold" display="0">
                  <p:stCondLst>
                    <p:cond delay="indefinite"/>
                  </p:stCondLst>
                </p:cTn>
                <p:tgtEl>
                  <p:spTgt spid="5"/>
                </p:tgtEl>
              </p:cMediaNode>
            </p:video>
            <p:video>
              <p:cMediaNode vol="80000">
                <p:cTn id="25"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9061" y="154570"/>
            <a:ext cx="5856576" cy="529793"/>
          </a:xfrm>
          <a:prstGeom prst="rect">
            <a:avLst/>
          </a:prstGeom>
        </p:spPr>
        <p:txBody>
          <a:bodyPr spcFirstLastPara="1" vert="horz" wrap="square" lIns="0" tIns="9049" rIns="0" bIns="0" rtlCol="0" anchor="t" anchorCtr="0">
            <a:spAutoFit/>
          </a:bodyPr>
          <a:lstStyle/>
          <a:p>
            <a:pPr marL="9525">
              <a:spcBef>
                <a:spcPts val="71"/>
              </a:spcBef>
            </a:pPr>
            <a:r>
              <a:rPr spc="49" dirty="0"/>
              <a:t>Overview </a:t>
            </a:r>
            <a:r>
              <a:rPr spc="-4" dirty="0"/>
              <a:t>of </a:t>
            </a:r>
            <a:r>
              <a:rPr spc="165" dirty="0"/>
              <a:t>the</a:t>
            </a:r>
            <a:r>
              <a:rPr spc="-315" dirty="0"/>
              <a:t> </a:t>
            </a:r>
            <a:r>
              <a:rPr spc="105" dirty="0"/>
              <a:t>Process</a:t>
            </a:r>
            <a:r>
              <a:rPr lang="en-US" spc="105" dirty="0"/>
              <a:t> </a:t>
            </a:r>
            <a:endParaRPr spc="105" dirty="0"/>
          </a:p>
        </p:txBody>
      </p:sp>
      <p:sp>
        <p:nvSpPr>
          <p:cNvPr id="3" name="object 3"/>
          <p:cNvSpPr/>
          <p:nvPr/>
        </p:nvSpPr>
        <p:spPr>
          <a:xfrm>
            <a:off x="2757088" y="929939"/>
            <a:ext cx="3546729" cy="4110228"/>
          </a:xfrm>
          <a:prstGeom prst="rect">
            <a:avLst/>
          </a:prstGeom>
          <a:blipFill>
            <a:blip r:embed="rId2"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9580393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5A992-A072-4A42-A7B5-CBCC6574FBE0}"/>
              </a:ext>
            </a:extLst>
          </p:cNvPr>
          <p:cNvSpPr>
            <a:spLocks noGrp="1"/>
          </p:cNvSpPr>
          <p:nvPr>
            <p:ph type="title"/>
          </p:nvPr>
        </p:nvSpPr>
        <p:spPr/>
        <p:txBody>
          <a:bodyPr/>
          <a:lstStyle/>
          <a:p>
            <a:r>
              <a:rPr lang="en-US" dirty="0"/>
              <a:t>Many choices of programming languages - </a:t>
            </a:r>
          </a:p>
        </p:txBody>
      </p:sp>
      <p:sp>
        <p:nvSpPr>
          <p:cNvPr id="3" name="Text Placeholder 2">
            <a:extLst>
              <a:ext uri="{FF2B5EF4-FFF2-40B4-BE49-F238E27FC236}">
                <a16:creationId xmlns:a16="http://schemas.microsoft.com/office/drawing/2014/main" id="{137BBE63-8233-E847-9648-9DE8C479EBA4}"/>
              </a:ext>
            </a:extLst>
          </p:cNvPr>
          <p:cNvSpPr txBox="1">
            <a:spLocks/>
          </p:cNvSpPr>
          <p:nvPr/>
        </p:nvSpPr>
        <p:spPr>
          <a:xfrm>
            <a:off x="311700" y="1152475"/>
            <a:ext cx="8520600" cy="3416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US" sz="2400" dirty="0"/>
              <a:t>Python (Some examples available - and extensively use for network visualization in a future workshop)</a:t>
            </a:r>
          </a:p>
          <a:p>
            <a:pPr marL="342900" indent="-342900">
              <a:buFont typeface="Arial" panose="020B0604020202020204" pitchFamily="34" charset="0"/>
              <a:buChar char="•"/>
            </a:pPr>
            <a:r>
              <a:rPr lang="en-US" sz="2400" dirty="0"/>
              <a:t>R </a:t>
            </a:r>
          </a:p>
          <a:p>
            <a:pPr marL="342900" indent="-342900">
              <a:buFont typeface="Arial" panose="020B0604020202020204" pitchFamily="34" charset="0"/>
              <a:buChar char="•"/>
            </a:pPr>
            <a:r>
              <a:rPr lang="en-US" sz="2400" dirty="0" err="1"/>
              <a:t>JavaScripts</a:t>
            </a:r>
            <a:r>
              <a:rPr lang="en-US" sz="2400" dirty="0"/>
              <a:t> (D3, React, …) – Agatha’s project</a:t>
            </a:r>
          </a:p>
          <a:p>
            <a:endParaRPr lang="en-US" dirty="0"/>
          </a:p>
        </p:txBody>
      </p:sp>
    </p:spTree>
    <p:extLst>
      <p:ext uri="{BB962C8B-B14F-4D97-AF65-F5344CB8AC3E}">
        <p14:creationId xmlns:p14="http://schemas.microsoft.com/office/powerpoint/2010/main" val="2236394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We will focus on Python </a:t>
            </a:r>
          </a:p>
        </p:txBody>
      </p:sp>
      <p:sp>
        <p:nvSpPr>
          <p:cNvPr id="3" name="Text Placeholder 2"/>
          <p:cNvSpPr>
            <a:spLocks noGrp="1"/>
          </p:cNvSpPr>
          <p:nvPr>
            <p:ph type="body" idx="1"/>
          </p:nvPr>
        </p:nvSpPr>
        <p:spPr/>
        <p:txBody>
          <a:bodyPr/>
          <a:lstStyle/>
          <a:p>
            <a:r>
              <a:rPr lang="en-US" sz="2400" dirty="0"/>
              <a:t>One of the most popular data science programming languages</a:t>
            </a:r>
          </a:p>
          <a:p>
            <a:r>
              <a:rPr lang="en-US" sz="2400" dirty="0"/>
              <a:t>Limit ourselves to use</a:t>
            </a:r>
          </a:p>
          <a:p>
            <a:pPr lvl="1"/>
            <a:r>
              <a:rPr lang="en-US" sz="2400" dirty="0" err="1"/>
              <a:t>Matplotlib</a:t>
            </a:r>
            <a:endParaRPr lang="en-US" sz="2400" dirty="0"/>
          </a:p>
          <a:p>
            <a:pPr lvl="1"/>
            <a:r>
              <a:rPr lang="en-US" sz="2400" dirty="0" err="1"/>
              <a:t>Bokeh</a:t>
            </a:r>
            <a:endParaRPr lang="en-US" sz="2400" dirty="0"/>
          </a:p>
          <a:p>
            <a:pPr lvl="1"/>
            <a:r>
              <a:rPr lang="en-US" sz="2400" dirty="0" err="1"/>
              <a:t>Holoview</a:t>
            </a:r>
            <a:r>
              <a:rPr lang="en-US" sz="2400" dirty="0"/>
              <a:t> and other modules (especially in the context of network visualization) </a:t>
            </a:r>
          </a:p>
          <a:p>
            <a:endParaRPr lang="en-US" dirty="0"/>
          </a:p>
        </p:txBody>
      </p:sp>
    </p:spTree>
    <p:extLst>
      <p:ext uri="{BB962C8B-B14F-4D97-AF65-F5344CB8AC3E}">
        <p14:creationId xmlns:p14="http://schemas.microsoft.com/office/powerpoint/2010/main" val="2125682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0"/>
          <p:cNvSpPr txBox="1">
            <a:spLocks noGrp="1"/>
          </p:cNvSpPr>
          <p:nvPr>
            <p:ph type="title"/>
          </p:nvPr>
        </p:nvSpPr>
        <p:spPr>
          <a:xfrm>
            <a:off x="311700" y="15001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u="sng">
                <a:solidFill>
                  <a:schemeClr val="hlink"/>
                </a:solidFill>
                <a:hlinkClick r:id="rId3"/>
              </a:rPr>
              <a:t>Visualize reported incidents of crime in Chicago</a:t>
            </a:r>
            <a:endParaRPr sz="4800"/>
          </a:p>
          <a:p>
            <a:pPr marL="0" lvl="0" indent="0" algn="l" rtl="0">
              <a:spcBef>
                <a:spcPts val="0"/>
              </a:spcBef>
              <a:spcAft>
                <a:spcPts val="0"/>
              </a:spcAft>
              <a:buNone/>
            </a:pPr>
            <a:endParaRPr/>
          </a:p>
        </p:txBody>
      </p:sp>
      <p:sp>
        <p:nvSpPr>
          <p:cNvPr id="464" name="Google Shape;464;p40"/>
          <p:cNvSpPr txBox="1">
            <a:spLocks noGrp="1"/>
          </p:cNvSpPr>
          <p:nvPr>
            <p:ph type="title"/>
          </p:nvPr>
        </p:nvSpPr>
        <p:spPr>
          <a:xfrm>
            <a:off x="311700" y="418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800" dirty="0"/>
              <a:t>Example on </a:t>
            </a:r>
            <a:r>
              <a:rPr lang="en-US" sz="4800" dirty="0" err="1"/>
              <a:t>Colab</a:t>
            </a:r>
            <a:r>
              <a:rPr lang="en-US" sz="4800" dirty="0"/>
              <a:t> </a:t>
            </a:r>
            <a:endParaRPr sz="4800" dirty="0"/>
          </a:p>
          <a:p>
            <a:pPr marL="0" lvl="0" indent="0" algn="ctr" rtl="0">
              <a:spcBef>
                <a:spcPts val="0"/>
              </a:spcBef>
              <a:spcAft>
                <a:spcPts val="0"/>
              </a:spcAft>
              <a:buNone/>
            </a:pPr>
            <a:endParaRPr sz="3600" dirty="0"/>
          </a:p>
        </p:txBody>
      </p:sp>
      <p:sp>
        <p:nvSpPr>
          <p:cNvPr id="465" name="Google Shape;465;p40"/>
          <p:cNvSpPr txBox="1"/>
          <p:nvPr/>
        </p:nvSpPr>
        <p:spPr>
          <a:xfrm>
            <a:off x="1300300" y="3280300"/>
            <a:ext cx="6709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u="sng" dirty="0">
                <a:solidFill>
                  <a:schemeClr val="hlink"/>
                </a:solidFill>
                <a:hlinkClick r:id="rId4"/>
              </a:rPr>
              <a:t>https://bit.ly/2xVldm5</a:t>
            </a:r>
            <a:endParaRPr sz="4800" b="1" dirty="0">
              <a:solidFill>
                <a:srgbClr val="FFFFFF"/>
              </a:solidFill>
            </a:endParaRPr>
          </a:p>
          <a:p>
            <a:pPr marL="0" lvl="0" indent="0" algn="l" rtl="0">
              <a:spcBef>
                <a:spcPts val="0"/>
              </a:spcBef>
              <a:spcAft>
                <a:spcPts val="0"/>
              </a:spcAft>
              <a:buNone/>
            </a:pPr>
            <a:endParaRPr sz="4800" b="1" dirty="0">
              <a:solidFill>
                <a:srgbClr val="FFFFFF"/>
              </a:solidFill>
            </a:endParaRPr>
          </a:p>
        </p:txBody>
      </p:sp>
      <p:sp>
        <p:nvSpPr>
          <p:cNvPr id="466" name="Google Shape;466;p40"/>
          <p:cNvSpPr txBox="1"/>
          <p:nvPr/>
        </p:nvSpPr>
        <p:spPr>
          <a:xfrm>
            <a:off x="2052679" y="4348317"/>
            <a:ext cx="7276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FFFFFF"/>
                </a:solidFill>
              </a:rPr>
              <a:t>et: </a:t>
            </a:r>
            <a:r>
              <a:rPr lang="en" sz="3600" u="sng" dirty="0">
                <a:solidFill>
                  <a:schemeClr val="hlink"/>
                </a:solidFill>
                <a:hlinkClick r:id="rId5"/>
              </a:rPr>
              <a:t>https://bit.ly/2xSv4Jx</a:t>
            </a:r>
            <a:endParaRPr sz="3600" dirty="0">
              <a:solidFill>
                <a:srgbClr val="FFFFFF"/>
              </a:solidFill>
            </a:endParaRPr>
          </a:p>
          <a:p>
            <a:pPr marL="0" lvl="0" indent="0" algn="l" rtl="0">
              <a:spcBef>
                <a:spcPts val="0"/>
              </a:spcBef>
              <a:spcAft>
                <a:spcPts val="0"/>
              </a:spcAft>
              <a:buNone/>
            </a:pPr>
            <a:endParaRPr sz="3600" dirty="0">
              <a:solidFill>
                <a:srgbClr val="FFFFFF"/>
              </a:solidFill>
            </a:endParaRPr>
          </a:p>
        </p:txBody>
      </p:sp>
      <p:sp>
        <p:nvSpPr>
          <p:cNvPr id="6" name="Google Shape;466;p40">
            <a:extLst>
              <a:ext uri="{FF2B5EF4-FFF2-40B4-BE49-F238E27FC236}">
                <a16:creationId xmlns:a16="http://schemas.microsoft.com/office/drawing/2014/main" id="{AF9A8C1E-529B-644A-9C89-A7379189FCF0}"/>
              </a:ext>
            </a:extLst>
          </p:cNvPr>
          <p:cNvSpPr txBox="1"/>
          <p:nvPr/>
        </p:nvSpPr>
        <p:spPr>
          <a:xfrm>
            <a:off x="553438" y="4348317"/>
            <a:ext cx="72768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Data file:</a:t>
            </a:r>
            <a:endParaRPr sz="3600" dirty="0">
              <a:solidFill>
                <a:schemeClr val="tx1"/>
              </a:solidFill>
            </a:endParaRPr>
          </a:p>
          <a:p>
            <a:pPr marL="0" lvl="0" indent="0" algn="l" rtl="0">
              <a:spcBef>
                <a:spcPts val="0"/>
              </a:spcBef>
              <a:spcAft>
                <a:spcPts val="0"/>
              </a:spcAft>
              <a:buNone/>
            </a:pPr>
            <a:endParaRPr sz="3600" dirty="0">
              <a:solidFill>
                <a:srgbClr val="FFFFFF"/>
              </a:solidFill>
            </a:endParaRPr>
          </a:p>
        </p:txBody>
      </p:sp>
    </p:spTree>
    <p:extLst>
      <p:ext uri="{BB962C8B-B14F-4D97-AF65-F5344CB8AC3E}">
        <p14:creationId xmlns:p14="http://schemas.microsoft.com/office/powerpoint/2010/main" val="2981343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Tree>
    <p:extLst>
      <p:ext uri="{BB962C8B-B14F-4D97-AF65-F5344CB8AC3E}">
        <p14:creationId xmlns:p14="http://schemas.microsoft.com/office/powerpoint/2010/main" val="1394912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62642" y="1816250"/>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tx1"/>
                </a:solidFill>
              </a:rPr>
              <a:t>Rich materials are available online: </a:t>
            </a:r>
          </a:p>
          <a:p>
            <a:endParaRPr lang="en-US" sz="2400" b="1" u="sng" dirty="0">
              <a:solidFill>
                <a:schemeClr val="tx1"/>
              </a:solidFill>
            </a:endParaRPr>
          </a:p>
          <a:p>
            <a:r>
              <a:rPr lang="en-US" sz="2400" b="1" u="sng" dirty="0">
                <a:solidFill>
                  <a:schemeClr val="tx1"/>
                </a:solidFill>
              </a:rPr>
              <a:t>Very useful and comprehensive (analysis in particular) methods are available through our libraries: </a:t>
            </a:r>
          </a:p>
          <a:p>
            <a:pPr marL="342900" indent="-342900">
              <a:buFont typeface="+mj-lt"/>
              <a:buAutoNum type="arabicPeriod"/>
            </a:pPr>
            <a:r>
              <a:rPr lang="en-US" dirty="0"/>
              <a:t>The Structure and Dynamics of Networks</a:t>
            </a:r>
          </a:p>
          <a:p>
            <a:r>
              <a:rPr lang="en-US" b="1" dirty="0"/>
              <a:t>Author:  </a:t>
            </a:r>
            <a:r>
              <a:rPr lang="en-US" dirty="0"/>
              <a:t>Watts, Duncan J., </a:t>
            </a:r>
            <a:r>
              <a:rPr lang="en-US" dirty="0" err="1"/>
              <a:t>Barabási</a:t>
            </a:r>
            <a:r>
              <a:rPr lang="en-US" dirty="0"/>
              <a:t>, </a:t>
            </a:r>
            <a:r>
              <a:rPr lang="en-US" dirty="0" err="1"/>
              <a:t>Albert-Lászlo</a:t>
            </a:r>
            <a:r>
              <a:rPr lang="en-US" dirty="0"/>
              <a:t>́, Newman, M. E. J.</a:t>
            </a:r>
          </a:p>
          <a:p>
            <a:endParaRPr lang="en-US" dirty="0"/>
          </a:p>
          <a:p>
            <a:r>
              <a:rPr lang="en-US" dirty="0">
                <a:hlinkClick r:id="rId3"/>
              </a:rPr>
              <a:t>http://web.b.ebscohost.com.proxy.uchicago.edu/ehost/ebookviewer/ebook?sid=2e6efeab-8174-4202-b8d5-b35c2fb0958f%40sessionmgr120&amp;vid=0&amp;format=EB</a:t>
            </a:r>
            <a:endParaRPr lang="en-US" dirty="0"/>
          </a:p>
          <a:p>
            <a:endParaRPr lang="en-US" dirty="0"/>
          </a:p>
          <a:p>
            <a:pPr marL="342900" indent="-342900">
              <a:buFont typeface="+mj-lt"/>
              <a:buAutoNum type="arabicPeriod" startAt="2"/>
            </a:pPr>
            <a:r>
              <a:rPr lang="en-US" dirty="0"/>
              <a:t>Networks: An Introduction</a:t>
            </a:r>
          </a:p>
          <a:p>
            <a:r>
              <a:rPr lang="en-US" dirty="0"/>
              <a:t>Author: Mark Newman</a:t>
            </a:r>
          </a:p>
          <a:p>
            <a:endParaRPr lang="en-US" dirty="0"/>
          </a:p>
          <a:p>
            <a:r>
              <a:rPr lang="en-US" dirty="0"/>
              <a:t>https://www-</a:t>
            </a:r>
            <a:r>
              <a:rPr lang="en-US" dirty="0" err="1"/>
              <a:t>oxfordscholarship</a:t>
            </a:r>
            <a:r>
              <a:rPr lang="en-US" dirty="0"/>
              <a:t>-</a:t>
            </a:r>
            <a:r>
              <a:rPr lang="en-US" dirty="0" err="1"/>
              <a:t>com.proxy.uchicago.edu</a:t>
            </a:r>
            <a:r>
              <a:rPr lang="en-US" dirty="0"/>
              <a:t>/view/10.1093/</a:t>
            </a:r>
            <a:r>
              <a:rPr lang="en-US" dirty="0" err="1"/>
              <a:t>acprof:oso</a:t>
            </a:r>
            <a:r>
              <a:rPr lang="en-US" dirty="0"/>
              <a:t>/9780199206650.001.0001/acprof-9780199206650</a:t>
            </a:r>
          </a:p>
          <a:p>
            <a:pPr marL="342900" indent="-342900">
              <a:buFont typeface="+mj-lt"/>
              <a:buAutoNum type="arabicPeriod"/>
            </a:pPr>
            <a:endParaRPr lang="en-US" dirty="0"/>
          </a:p>
          <a:p>
            <a:pPr marL="457200" indent="-457200">
              <a:buFont typeface="+mj-lt"/>
              <a:buAutoNum type="arabicPeriod"/>
            </a:pPr>
            <a:endParaRPr lang="en-US" sz="2400" b="1" u="sng" dirty="0">
              <a:solidFill>
                <a:schemeClr val="tx1"/>
              </a:solidFill>
            </a:endParaRPr>
          </a:p>
          <a:p>
            <a:endParaRPr lang="en" sz="2400" u="sng" dirty="0">
              <a:solidFill>
                <a:schemeClr val="tx1"/>
              </a:solidFill>
            </a:endParaRPr>
          </a:p>
          <a:p>
            <a:pPr marL="0" lvl="0" indent="0" algn="l" rtl="0">
              <a:spcBef>
                <a:spcPts val="0"/>
              </a:spcBef>
              <a:spcAft>
                <a:spcPts val="0"/>
              </a:spcAft>
              <a:buNone/>
            </a:pPr>
            <a:endParaRPr lang="en-US" sz="2400" b="1" u="sng" dirty="0">
              <a:solidFill>
                <a:schemeClr val="hlink"/>
              </a:solidFill>
              <a:hlinkClick r:id="rId4"/>
            </a:endParaRPr>
          </a:p>
          <a:p>
            <a:pPr marL="0" lvl="0" indent="0" algn="l" rtl="0">
              <a:spcBef>
                <a:spcPts val="0"/>
              </a:spcBef>
              <a:spcAft>
                <a:spcPts val="0"/>
              </a:spcAft>
              <a:buNone/>
            </a:pPr>
            <a:endParaRPr lang="en-US" sz="2400" b="1" u="sng" dirty="0">
              <a:solidFill>
                <a:schemeClr val="hlink"/>
              </a:solidFill>
              <a:hlinkClick r:id="rId4"/>
            </a:endParaRPr>
          </a:p>
        </p:txBody>
      </p:sp>
    </p:spTree>
    <p:extLst>
      <p:ext uri="{BB962C8B-B14F-4D97-AF65-F5344CB8AC3E}">
        <p14:creationId xmlns:p14="http://schemas.microsoft.com/office/powerpoint/2010/main" val="1591667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B773-669F-5E46-8167-04B147AAB575}"/>
              </a:ext>
            </a:extLst>
          </p:cNvPr>
          <p:cNvSpPr>
            <a:spLocks noGrp="1"/>
          </p:cNvSpPr>
          <p:nvPr>
            <p:ph type="title"/>
          </p:nvPr>
        </p:nvSpPr>
        <p:spPr>
          <a:xfrm>
            <a:off x="286210" y="497440"/>
            <a:ext cx="8520600" cy="841800"/>
          </a:xfrm>
        </p:spPr>
        <p:txBody>
          <a:bodyPr/>
          <a:lstStyle/>
          <a:p>
            <a:r>
              <a:rPr lang="en-US" dirty="0"/>
              <a:t>Programming packages: </a:t>
            </a:r>
            <a:br>
              <a:rPr lang="en-US" dirty="0"/>
            </a:br>
            <a:br>
              <a:rPr lang="en-US" dirty="0"/>
            </a:br>
            <a:endParaRPr lang="en-US" dirty="0"/>
          </a:p>
        </p:txBody>
      </p:sp>
      <p:sp>
        <p:nvSpPr>
          <p:cNvPr id="3" name="TextBox 2">
            <a:extLst>
              <a:ext uri="{FF2B5EF4-FFF2-40B4-BE49-F238E27FC236}">
                <a16:creationId xmlns:a16="http://schemas.microsoft.com/office/drawing/2014/main" id="{66F40F1D-27E0-BA4E-B755-7B849578D257}"/>
              </a:ext>
            </a:extLst>
          </p:cNvPr>
          <p:cNvSpPr txBox="1"/>
          <p:nvPr/>
        </p:nvSpPr>
        <p:spPr>
          <a:xfrm>
            <a:off x="337190" y="918340"/>
            <a:ext cx="7715574" cy="4832092"/>
          </a:xfrm>
          <a:prstGeom prst="rect">
            <a:avLst/>
          </a:prstGeom>
          <a:noFill/>
        </p:spPr>
        <p:txBody>
          <a:bodyPr wrap="none" rtlCol="0">
            <a:spAutoFit/>
          </a:bodyPr>
          <a:lstStyle/>
          <a:p>
            <a:pPr marL="342900" indent="-342900">
              <a:buFont typeface="Arial" panose="020B0604020202020204" pitchFamily="34" charset="0"/>
              <a:buChar char="•"/>
            </a:pPr>
            <a:r>
              <a:rPr lang="en-US" sz="2200" dirty="0"/>
              <a:t>We will focus on igraph (available for both Python and R):</a:t>
            </a:r>
          </a:p>
          <a:p>
            <a:pPr marL="342900" lvl="1" indent="-342900">
              <a:buFont typeface="Arial" panose="020B0604020202020204" pitchFamily="34" charset="0"/>
              <a:buChar char="•"/>
            </a:pPr>
            <a:endParaRPr lang="en-US" sz="2200" dirty="0"/>
          </a:p>
          <a:p>
            <a:pPr lvl="1"/>
            <a:r>
              <a:rPr lang="en-US" sz="2200" dirty="0">
                <a:hlinkClick r:id="rId2"/>
              </a:rPr>
              <a:t>For Python: https://igraph.org/python/</a:t>
            </a:r>
            <a:endParaRPr lang="en-US" sz="2200" dirty="0"/>
          </a:p>
          <a:p>
            <a:pPr lvl="1"/>
            <a:endParaRPr lang="en-US" sz="2200" dirty="0"/>
          </a:p>
          <a:p>
            <a:pPr lvl="1"/>
            <a:r>
              <a:rPr lang="en-US" sz="2200" dirty="0"/>
              <a:t>For R: </a:t>
            </a:r>
            <a:r>
              <a:rPr lang="en-US" sz="2200" dirty="0">
                <a:hlinkClick r:id="rId3"/>
              </a:rPr>
              <a:t>https://igraph.org/r/</a:t>
            </a:r>
            <a:endParaRPr lang="en-US" sz="2200" dirty="0"/>
          </a:p>
          <a:p>
            <a:pPr lvl="1"/>
            <a:endParaRPr lang="en-US" sz="2200" dirty="0"/>
          </a:p>
          <a:p>
            <a:pPr lvl="1"/>
            <a:r>
              <a:rPr lang="en-US" sz="2200" dirty="0"/>
              <a:t>For Network visualization: </a:t>
            </a:r>
          </a:p>
          <a:p>
            <a:pPr lvl="1"/>
            <a:endParaRPr lang="en-US" sz="2200" dirty="0"/>
          </a:p>
          <a:p>
            <a:pPr lvl="1"/>
            <a:r>
              <a:rPr lang="en-US" sz="2200" dirty="0"/>
              <a:t>For Python: </a:t>
            </a:r>
            <a:r>
              <a:rPr lang="en-US" sz="2200" dirty="0" err="1"/>
              <a:t>graphviz</a:t>
            </a:r>
            <a:r>
              <a:rPr lang="en-US" sz="2200" dirty="0"/>
              <a:t> (for small network), NetworkX </a:t>
            </a:r>
          </a:p>
          <a:p>
            <a:pPr lvl="1"/>
            <a:endParaRPr lang="en-US" sz="2200" dirty="0"/>
          </a:p>
          <a:p>
            <a:pPr lvl="1"/>
            <a:r>
              <a:rPr lang="en-US" sz="2200" dirty="0"/>
              <a:t>For </a:t>
            </a:r>
            <a:r>
              <a:rPr lang="en-US" sz="2200" dirty="0" err="1"/>
              <a:t>complehensive</a:t>
            </a:r>
            <a:r>
              <a:rPr lang="en-US" sz="2200" dirty="0"/>
              <a:t> list: </a:t>
            </a:r>
          </a:p>
          <a:p>
            <a:pPr lvl="1"/>
            <a:r>
              <a:rPr lang="en-US" sz="2200" dirty="0"/>
              <a:t>https://</a:t>
            </a:r>
            <a:r>
              <a:rPr lang="en-US" sz="2200" dirty="0" err="1"/>
              <a:t>github.com</a:t>
            </a:r>
            <a:r>
              <a:rPr lang="en-US" sz="2200" dirty="0"/>
              <a:t>/</a:t>
            </a:r>
            <a:r>
              <a:rPr lang="en-US" sz="2200" dirty="0" err="1"/>
              <a:t>briatte</a:t>
            </a:r>
            <a:r>
              <a:rPr lang="en-US" sz="2200" dirty="0"/>
              <a:t>/</a:t>
            </a:r>
            <a:r>
              <a:rPr lang="en-US" sz="2200" dirty="0" err="1"/>
              <a:t>awesome-network-analysis#python</a:t>
            </a:r>
            <a:endParaRPr lang="en-US" sz="2200" dirty="0"/>
          </a:p>
          <a:p>
            <a:pPr lvl="1"/>
            <a:endParaRPr lang="en-US" sz="2200" dirty="0"/>
          </a:p>
          <a:p>
            <a:pPr lvl="1"/>
            <a:endParaRPr lang="en-US" sz="2200" dirty="0"/>
          </a:p>
        </p:txBody>
      </p:sp>
    </p:spTree>
    <p:extLst>
      <p:ext uri="{BB962C8B-B14F-4D97-AF65-F5344CB8AC3E}">
        <p14:creationId xmlns:p14="http://schemas.microsoft.com/office/powerpoint/2010/main" val="2286358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EC0AE-4E08-9142-A404-E21182AB6603}"/>
              </a:ext>
            </a:extLst>
          </p:cNvPr>
          <p:cNvSpPr>
            <a:spLocks noGrp="1"/>
          </p:cNvSpPr>
          <p:nvPr>
            <p:ph type="title"/>
          </p:nvPr>
        </p:nvSpPr>
        <p:spPr>
          <a:xfrm>
            <a:off x="5360276" y="4753238"/>
            <a:ext cx="4155508" cy="217920"/>
          </a:xfrm>
        </p:spPr>
        <p:txBody>
          <a:bodyPr/>
          <a:lstStyle/>
          <a:p>
            <a:r>
              <a:rPr lang="en-US" sz="2000" b="1" dirty="0">
                <a:hlinkClick r:id="rId2" tooltip="Hashtagify"/>
              </a:rPr>
              <a:t>Hashtagify </a:t>
            </a:r>
            <a:endParaRPr lang="en-US" sz="2000" dirty="0"/>
          </a:p>
        </p:txBody>
      </p:sp>
      <p:pic>
        <p:nvPicPr>
          <p:cNvPr id="5" name="Picture 4">
            <a:extLst>
              <a:ext uri="{FF2B5EF4-FFF2-40B4-BE49-F238E27FC236}">
                <a16:creationId xmlns:a16="http://schemas.microsoft.com/office/drawing/2014/main" id="{BB90F916-BC1A-B54B-8313-0395BD441E79}"/>
              </a:ext>
            </a:extLst>
          </p:cNvPr>
          <p:cNvPicPr>
            <a:picLocks noChangeAspect="1"/>
          </p:cNvPicPr>
          <p:nvPr/>
        </p:nvPicPr>
        <p:blipFill>
          <a:blip r:embed="rId3"/>
          <a:stretch>
            <a:fillRect/>
          </a:stretch>
        </p:blipFill>
        <p:spPr>
          <a:xfrm>
            <a:off x="374451" y="172342"/>
            <a:ext cx="6425743" cy="4362976"/>
          </a:xfrm>
          <a:prstGeom prst="rect">
            <a:avLst/>
          </a:prstGeom>
        </p:spPr>
      </p:pic>
    </p:spTree>
    <p:extLst>
      <p:ext uri="{BB962C8B-B14F-4D97-AF65-F5344CB8AC3E}">
        <p14:creationId xmlns:p14="http://schemas.microsoft.com/office/powerpoint/2010/main" val="984502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Sociogram of marriage (grey edges) and business (black arcs) relations between 16 Florentine families (circa 1400 AD) (Prof.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a:extLst>
              <a:ext uri="{FF2B5EF4-FFF2-40B4-BE49-F238E27FC236}">
                <a16:creationId xmlns:a16="http://schemas.microsoft.com/office/drawing/2014/main" id="{844E7DAF-01D7-4142-A398-7A168E0C227E}"/>
              </a:ext>
            </a:extLst>
          </p:cNvPr>
          <p:cNvPicPr>
            <a:picLocks noChangeAspect="1"/>
          </p:cNvPicPr>
          <p:nvPr/>
        </p:nvPicPr>
        <p:blipFill>
          <a:blip r:embed="rId3"/>
          <a:stretch>
            <a:fillRect/>
          </a:stretch>
        </p:blipFill>
        <p:spPr>
          <a:xfrm>
            <a:off x="1748221" y="1001109"/>
            <a:ext cx="5458372" cy="3303314"/>
          </a:xfrm>
          <a:prstGeom prst="rect">
            <a:avLst/>
          </a:prstGeom>
        </p:spPr>
      </p:pic>
    </p:spTree>
    <p:extLst>
      <p:ext uri="{BB962C8B-B14F-4D97-AF65-F5344CB8AC3E}">
        <p14:creationId xmlns:p14="http://schemas.microsoft.com/office/powerpoint/2010/main" val="2055636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199319"/>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err="1"/>
              <a:t>Sociomatrices</a:t>
            </a:r>
            <a:r>
              <a:rPr lang="en-US" b="1" dirty="0"/>
              <a:t>: marriage ties and business ties. </a:t>
            </a:r>
            <a:r>
              <a:rPr lang="en-US" dirty="0"/>
              <a:t> </a:t>
            </a:r>
            <a:r>
              <a:rPr lang="en-US" b="1" dirty="0"/>
              <a:t>(Prof. John Padgett, Political Science)</a:t>
            </a:r>
            <a:endParaRPr lang="en-US"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a:extLst>
              <a:ext uri="{FF2B5EF4-FFF2-40B4-BE49-F238E27FC236}">
                <a16:creationId xmlns:a16="http://schemas.microsoft.com/office/drawing/2014/main" id="{DD8E1CA6-0A6E-424A-979A-C7C6ACFDA85B}"/>
              </a:ext>
            </a:extLst>
          </p:cNvPr>
          <p:cNvPicPr>
            <a:picLocks noChangeAspect="1"/>
          </p:cNvPicPr>
          <p:nvPr/>
        </p:nvPicPr>
        <p:blipFill>
          <a:blip r:embed="rId3"/>
          <a:stretch>
            <a:fillRect/>
          </a:stretch>
        </p:blipFill>
        <p:spPr>
          <a:xfrm>
            <a:off x="1338427" y="1027600"/>
            <a:ext cx="6277960" cy="3259525"/>
          </a:xfrm>
          <a:prstGeom prst="rect">
            <a:avLst/>
          </a:prstGeom>
        </p:spPr>
      </p:pic>
    </p:spTree>
    <p:extLst>
      <p:ext uri="{BB962C8B-B14F-4D97-AF65-F5344CB8AC3E}">
        <p14:creationId xmlns:p14="http://schemas.microsoft.com/office/powerpoint/2010/main" val="4060318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8365" y="243439"/>
            <a:ext cx="7232072" cy="645690"/>
          </a:xfrm>
          <a:prstGeom prst="rect">
            <a:avLst/>
          </a:prstGeom>
        </p:spPr>
        <p:txBody>
          <a:bodyPr spcFirstLastPara="1" vert="horz" wrap="square" lIns="0" tIns="9525" rIns="0" bIns="0" rtlCol="0" anchor="t" anchorCtr="0">
            <a:spAutoFit/>
          </a:bodyPr>
          <a:lstStyle/>
          <a:p>
            <a:pPr marL="9525">
              <a:spcBef>
                <a:spcPts val="75"/>
              </a:spcBef>
            </a:pPr>
            <a:r>
              <a:rPr sz="4050" dirty="0"/>
              <a:t>Scientific</a:t>
            </a:r>
            <a:r>
              <a:rPr sz="4050" spc="-26" dirty="0"/>
              <a:t> </a:t>
            </a:r>
            <a:r>
              <a:rPr sz="4050" spc="-8" dirty="0"/>
              <a:t>Visualization</a:t>
            </a:r>
            <a:r>
              <a:rPr lang="en-US" sz="4050" spc="-8" dirty="0"/>
              <a:t> at RCC</a:t>
            </a:r>
            <a:endParaRPr sz="4050" dirty="0"/>
          </a:p>
        </p:txBody>
      </p:sp>
      <p:sp>
        <p:nvSpPr>
          <p:cNvPr id="6" name="TextBox 5"/>
          <p:cNvSpPr txBox="1"/>
          <p:nvPr/>
        </p:nvSpPr>
        <p:spPr>
          <a:xfrm>
            <a:off x="6438149" y="3422072"/>
            <a:ext cx="2544286" cy="307777"/>
          </a:xfrm>
          <a:prstGeom prst="rect">
            <a:avLst/>
          </a:prstGeom>
          <a:noFill/>
        </p:spPr>
        <p:txBody>
          <a:bodyPr wrap="none" rtlCol="0">
            <a:spAutoFit/>
          </a:bodyPr>
          <a:lstStyle/>
          <a:p>
            <a:r>
              <a:rPr lang="en-US" dirty="0">
                <a:hlinkClick r:id="rId2"/>
              </a:rPr>
              <a:t>https://youtu.be/Zgc6lKeLSsE</a:t>
            </a:r>
            <a:endParaRPr lang="en-US" dirty="0"/>
          </a:p>
        </p:txBody>
      </p:sp>
      <p:pic>
        <p:nvPicPr>
          <p:cNvPr id="7" name="Picture 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1" y="1318460"/>
            <a:ext cx="4306615" cy="2257500"/>
          </a:xfrm>
          <a:prstGeom prst="rect">
            <a:avLst/>
          </a:prstGeom>
        </p:spPr>
      </p:pic>
      <p:pic>
        <p:nvPicPr>
          <p:cNvPr id="10" name="Picture 9">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546" y="1277099"/>
            <a:ext cx="3932382" cy="3007116"/>
          </a:xfrm>
          <a:prstGeom prst="rect">
            <a:avLst/>
          </a:prstGeom>
        </p:spPr>
      </p:pic>
      <p:sp>
        <p:nvSpPr>
          <p:cNvPr id="11" name="Rectangle 10"/>
          <p:cNvSpPr/>
          <p:nvPr/>
        </p:nvSpPr>
        <p:spPr>
          <a:xfrm>
            <a:off x="152401" y="4328939"/>
            <a:ext cx="4572000" cy="1815882"/>
          </a:xfrm>
          <a:prstGeom prst="rect">
            <a:avLst/>
          </a:prstGeom>
        </p:spPr>
        <p:txBody>
          <a:bodyPr>
            <a:spAutoFit/>
          </a:bodyPr>
          <a:lstStyle/>
          <a:p>
            <a:pPr fontAlgn="base"/>
            <a:r>
              <a:rPr lang="en-US" b="1" cap="all" dirty="0">
                <a:solidFill>
                  <a:schemeClr val="tx1"/>
                </a:solidFill>
                <a:latin typeface="Source Sans Pro" charset="0"/>
              </a:rPr>
              <a:t>VISUALIZING VILLI CELLS INSIDE HUMAN INTESTINE </a:t>
            </a:r>
            <a:r>
              <a:rPr lang="en-US" dirty="0"/>
              <a:t>U Chicago by Dora from RCC with Department of Surgery, </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
        <p:nvSpPr>
          <p:cNvPr id="12" name="Rectangle 11"/>
          <p:cNvSpPr/>
          <p:nvPr/>
        </p:nvSpPr>
        <p:spPr>
          <a:xfrm>
            <a:off x="4591708" y="3898052"/>
            <a:ext cx="4572000" cy="2246769"/>
          </a:xfrm>
          <a:prstGeom prst="rect">
            <a:avLst/>
          </a:prstGeom>
        </p:spPr>
        <p:txBody>
          <a:bodyPr>
            <a:spAutoFit/>
          </a:bodyPr>
          <a:lstStyle/>
          <a:p>
            <a:pPr fontAlgn="base"/>
            <a:r>
              <a:rPr lang="en-US" b="1" cap="all" dirty="0">
                <a:solidFill>
                  <a:schemeClr val="tx1"/>
                </a:solidFill>
                <a:latin typeface="Source Sans Pro" charset="0"/>
              </a:rPr>
              <a:t>XROMM (various animal </a:t>
            </a:r>
            <a:r>
              <a:rPr lang="en-US" b="1" cap="all">
                <a:solidFill>
                  <a:schemeClr val="tx1"/>
                </a:solidFill>
                <a:latin typeface="Source Sans Pro" charset="0"/>
              </a:rPr>
              <a:t>models available) </a:t>
            </a:r>
            <a:endParaRPr lang="en-US" dirty="0"/>
          </a:p>
          <a:p>
            <a:pPr fontAlgn="base"/>
            <a:r>
              <a:rPr lang="en-US" dirty="0"/>
              <a:t>U Chicago by Taka and others from RCC with Prof. Ross from Department of Organismal Biology and Anatomy</a:t>
            </a:r>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Tree>
    <p:extLst>
      <p:ext uri="{BB962C8B-B14F-4D97-AF65-F5344CB8AC3E}">
        <p14:creationId xmlns:p14="http://schemas.microsoft.com/office/powerpoint/2010/main" val="1410939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07028"/>
            <a:ext cx="8520600" cy="572700"/>
          </a:xfrm>
        </p:spPr>
        <p:txBody>
          <a:bodyPr/>
          <a:lstStyle/>
          <a:p>
            <a:r>
              <a:rPr lang="en-US" dirty="0"/>
              <a:t>Directed Signed Network Graphs (Social network visualization) </a:t>
            </a:r>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940029"/>
            <a:ext cx="6879937" cy="3203471"/>
          </a:xfrm>
          <a:prstGeom prst="rect">
            <a:avLst/>
          </a:prstGeom>
        </p:spPr>
      </p:pic>
    </p:spTree>
    <p:extLst>
      <p:ext uri="{BB962C8B-B14F-4D97-AF65-F5344CB8AC3E}">
        <p14:creationId xmlns:p14="http://schemas.microsoft.com/office/powerpoint/2010/main" val="121258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charset="0"/>
                <a:ea typeface="Arial" charset="0"/>
                <a:cs typeface="Arial" charset="0"/>
                <a:sym typeface="Comfortaa"/>
              </a:rPr>
              <a:t>What is network theory?</a:t>
            </a: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buChar char="–"/>
              <a:tabLst>
                <a:tab pos="983615" algn="l"/>
                <a:tab pos="984250" algn="l"/>
              </a:tabLst>
            </a:pPr>
            <a:r>
              <a:rPr lang="en-US" sz="3200" spc="-65" dirty="0"/>
              <a:t>Or rather, what we want to cover today is an introduction of graph theory which deals with representations and analysis of networks  </a:t>
            </a:r>
            <a:endParaRPr lang="en-US" sz="3200" spc="-70"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extLst>
      <p:ext uri="{BB962C8B-B14F-4D97-AF65-F5344CB8AC3E}">
        <p14:creationId xmlns:p14="http://schemas.microsoft.com/office/powerpoint/2010/main" val="31709009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6AB2-7997-D343-B1CC-68466F79FFD8}"/>
              </a:ext>
            </a:extLst>
          </p:cNvPr>
          <p:cNvSpPr>
            <a:spLocks noGrp="1"/>
          </p:cNvSpPr>
          <p:nvPr>
            <p:ph type="title"/>
          </p:nvPr>
        </p:nvSpPr>
        <p:spPr>
          <a:xfrm>
            <a:off x="311700" y="311539"/>
            <a:ext cx="8520600" cy="841800"/>
          </a:xfrm>
        </p:spPr>
        <p:txBody>
          <a:bodyPr/>
          <a:lstStyle/>
          <a:p>
            <a:r>
              <a:rPr lang="en-US" dirty="0"/>
              <a:t>What is Graph theory? </a:t>
            </a:r>
          </a:p>
        </p:txBody>
      </p:sp>
      <p:sp>
        <p:nvSpPr>
          <p:cNvPr id="4" name="Title 1">
            <a:extLst>
              <a:ext uri="{FF2B5EF4-FFF2-40B4-BE49-F238E27FC236}">
                <a16:creationId xmlns:a16="http://schemas.microsoft.com/office/drawing/2014/main" id="{DD2FFE05-3EE0-0C4F-87A7-4F21AA293460}"/>
              </a:ext>
            </a:extLst>
          </p:cNvPr>
          <p:cNvSpPr txBox="1">
            <a:spLocks/>
          </p:cNvSpPr>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342900" indent="-342900" algn="l">
              <a:buFont typeface="Arial" panose="020B0604020202020204" pitchFamily="34" charset="0"/>
              <a:buChar char="•"/>
            </a:pPr>
            <a:r>
              <a:rPr lang="en-US" sz="2200" dirty="0"/>
              <a:t>Graph theory is the study of graphs, which are mathematical</a:t>
            </a:r>
          </a:p>
          <a:p>
            <a:pPr algn="l"/>
            <a:r>
              <a:rPr lang="en-US" sz="2200" dirty="0"/>
              <a:t>representation of a network used to model pairwise relations</a:t>
            </a:r>
          </a:p>
          <a:p>
            <a:pPr algn="l"/>
            <a:r>
              <a:rPr lang="en-US" sz="2200" dirty="0"/>
              <a:t>between objects.</a:t>
            </a:r>
          </a:p>
          <a:p>
            <a:pPr marL="342900" indent="-342900" algn="l">
              <a:buFont typeface="Arial" panose="020B0604020202020204" pitchFamily="34" charset="0"/>
              <a:buChar char="•"/>
            </a:pPr>
            <a:r>
              <a:rPr lang="en-US" sz="2200" dirty="0"/>
              <a:t>A graph consists of a set of "vertices" or "nodes", with certain</a:t>
            </a:r>
          </a:p>
          <a:p>
            <a:pPr algn="l"/>
            <a:r>
              <a:rPr lang="en-US" sz="2200" dirty="0"/>
              <a:t>pairs of these nodes connected by "edges" (undirected) or</a:t>
            </a:r>
          </a:p>
          <a:p>
            <a:pPr algn="l"/>
            <a:r>
              <a:rPr lang="en-US" sz="2200" dirty="0"/>
              <a:t>"arcs" (directed).</a:t>
            </a:r>
          </a:p>
          <a:p>
            <a:pPr marL="342900" indent="-342900" algn="l">
              <a:buFont typeface="Arial" panose="020B0604020202020204" pitchFamily="34" charset="0"/>
              <a:buChar char="•"/>
            </a:pPr>
            <a:r>
              <a:rPr lang="en-US" sz="2200" dirty="0"/>
              <a:t>A graph may be undirected, meaning that there is no distinction</a:t>
            </a:r>
          </a:p>
          <a:p>
            <a:pPr algn="l"/>
            <a:r>
              <a:rPr lang="en-US" sz="2200" dirty="0"/>
              <a:t>between the two vertices associated with each edge, or directed,</a:t>
            </a:r>
          </a:p>
          <a:p>
            <a:pPr algn="l"/>
            <a:r>
              <a:rPr lang="en-US" sz="2200" dirty="0"/>
              <a:t>meaning that its arcs may be directed from one vertex to</a:t>
            </a:r>
          </a:p>
          <a:p>
            <a:pPr algn="l"/>
            <a:r>
              <a:rPr lang="en-US" sz="2200" dirty="0"/>
              <a:t>another.</a:t>
            </a:r>
          </a:p>
          <a:p>
            <a:pPr algn="l"/>
            <a:endParaRPr lang="en-US" sz="2200" dirty="0"/>
          </a:p>
          <a:p>
            <a:pPr algn="l"/>
            <a:endParaRPr lang="en-US" sz="2200" dirty="0"/>
          </a:p>
          <a:p>
            <a:pPr marL="342900" indent="-342900" algn="l">
              <a:buFont typeface="Arial" panose="020B0604020202020204" pitchFamily="34" charset="0"/>
              <a:buChar char="•"/>
            </a:pPr>
            <a:endParaRPr lang="en-US" sz="2200" dirty="0"/>
          </a:p>
        </p:txBody>
      </p:sp>
    </p:spTree>
    <p:extLst>
      <p:ext uri="{BB962C8B-B14F-4D97-AF65-F5344CB8AC3E}">
        <p14:creationId xmlns:p14="http://schemas.microsoft.com/office/powerpoint/2010/main" val="4548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308195"/>
            <a:ext cx="8520600" cy="841800"/>
          </a:xfrm>
        </p:spPr>
        <p:txBody>
          <a:bodyPr/>
          <a:lstStyle/>
          <a:p>
            <a:r>
              <a:rPr lang="en-US" dirty="0"/>
              <a:t>Many tools </a:t>
            </a:r>
            <a:r>
              <a:rPr lang="en-US"/>
              <a:t>are available - </a:t>
            </a:r>
          </a:p>
        </p:txBody>
      </p:sp>
      <p:sp>
        <p:nvSpPr>
          <p:cNvPr id="3" name="Title 1"/>
          <p:cNvSpPr txBox="1">
            <a:spLocks/>
          </p:cNvSpPr>
          <p:nvPr/>
        </p:nvSpPr>
        <p:spPr>
          <a:xfrm>
            <a:off x="363977" y="1217367"/>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r>
              <a:rPr lang="en-US" dirty="0">
                <a:hlinkClick r:id="rId2"/>
              </a:rPr>
              <a:t>Gephi</a:t>
            </a:r>
            <a:endParaRPr lang="en-US" dirty="0"/>
          </a:p>
          <a:p>
            <a:pPr marL="571500" indent="-571500" algn="l">
              <a:buFont typeface="Arial"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491" y="1604827"/>
            <a:ext cx="2851727" cy="2515223"/>
          </a:xfrm>
          <a:prstGeom prst="rect">
            <a:avLst/>
          </a:prstGeom>
        </p:spPr>
      </p:pic>
      <p:sp>
        <p:nvSpPr>
          <p:cNvPr id="6" name="Title 1"/>
          <p:cNvSpPr txBox="1">
            <a:spLocks/>
          </p:cNvSpPr>
          <p:nvPr/>
        </p:nvSpPr>
        <p:spPr>
          <a:xfrm>
            <a:off x="4624277" y="65168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marL="571500" indent="-571500" algn="l">
              <a:buFont typeface="Arial" charset="0"/>
              <a:buChar char="•"/>
            </a:pPr>
            <a:endParaRPr lang="en-US" dirty="0"/>
          </a:p>
          <a:p>
            <a:pPr marL="571500" indent="-571500" algn="l">
              <a:buFont typeface="Arial" charset="0"/>
              <a:buChar char="•"/>
            </a:pPr>
            <a:r>
              <a:rPr lang="en-US" dirty="0" err="1">
                <a:hlinkClick r:id="rId4"/>
              </a:rPr>
              <a:t>Cytoscape</a:t>
            </a:r>
            <a:endParaRPr lang="en-US" dirty="0"/>
          </a:p>
        </p:txBody>
      </p:sp>
      <p:sp>
        <p:nvSpPr>
          <p:cNvPr id="7" name="TextBox 6"/>
          <p:cNvSpPr txBox="1"/>
          <p:nvPr/>
        </p:nvSpPr>
        <p:spPr>
          <a:xfrm>
            <a:off x="4624277" y="4404836"/>
            <a:ext cx="4692310" cy="738664"/>
          </a:xfrm>
          <a:prstGeom prst="rect">
            <a:avLst/>
          </a:prstGeom>
          <a:noFill/>
        </p:spPr>
        <p:txBody>
          <a:bodyPr wrap="none" rtlCol="0">
            <a:spAutoFit/>
          </a:bodyPr>
          <a:lstStyle/>
          <a:p>
            <a:r>
              <a:rPr lang="en-US" dirty="0"/>
              <a:t>MicroRNA expression profile of urinary </a:t>
            </a:r>
            <a:r>
              <a:rPr lang="en-US" dirty="0" err="1"/>
              <a:t>exosomes</a:t>
            </a:r>
            <a:r>
              <a:rPr lang="en-US" dirty="0"/>
              <a:t> in </a:t>
            </a:r>
          </a:p>
          <a:p>
            <a:r>
              <a:rPr lang="en-US" dirty="0"/>
              <a:t>Type IV lupus nephritis complicated by cellular crescent. </a:t>
            </a:r>
          </a:p>
          <a:p>
            <a:r>
              <a:rPr lang="en-US" dirty="0"/>
              <a:t>Li et al, </a:t>
            </a:r>
            <a:r>
              <a:rPr lang="en-US" i="1" dirty="0">
                <a:hlinkClick r:id="rId5"/>
              </a:rPr>
              <a:t>J Biol Res (Thessalon). 2018 Dec; 25: 16</a:t>
            </a:r>
            <a:r>
              <a:rPr lang="en-US" dirty="0"/>
              <a:t>.</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38267"/>
            <a:ext cx="3952753" cy="3066187"/>
          </a:xfrm>
          <a:prstGeom prst="rect">
            <a:avLst/>
          </a:prstGeom>
        </p:spPr>
      </p:pic>
      <p:sp>
        <p:nvSpPr>
          <p:cNvPr id="8" name="TextBox 7"/>
          <p:cNvSpPr txBox="1"/>
          <p:nvPr/>
        </p:nvSpPr>
        <p:spPr>
          <a:xfrm>
            <a:off x="0" y="4492820"/>
            <a:ext cx="4681090" cy="523220"/>
          </a:xfrm>
          <a:prstGeom prst="rect">
            <a:avLst/>
          </a:prstGeom>
          <a:noFill/>
        </p:spPr>
        <p:txBody>
          <a:bodyPr wrap="none" rtlCol="0">
            <a:spAutoFit/>
          </a:bodyPr>
          <a:lstStyle/>
          <a:p>
            <a:r>
              <a:rPr lang="en-US" dirty="0"/>
              <a:t>Facebook volunteer group network visualization in </a:t>
            </a:r>
            <a:r>
              <a:rPr lang="en-US" dirty="0" err="1"/>
              <a:t>Gephi</a:t>
            </a:r>
            <a:endParaRPr lang="en-US" dirty="0"/>
          </a:p>
          <a:p>
            <a:r>
              <a:rPr lang="en-US" dirty="0"/>
              <a:t>By </a:t>
            </a:r>
            <a:r>
              <a:rPr lang="en-US" dirty="0" err="1"/>
              <a:t>Nodus</a:t>
            </a:r>
            <a:r>
              <a:rPr lang="en-US" dirty="0"/>
              <a:t> lab</a:t>
            </a:r>
          </a:p>
        </p:txBody>
      </p:sp>
    </p:spTree>
    <p:extLst>
      <p:ext uri="{BB962C8B-B14F-4D97-AF65-F5344CB8AC3E}">
        <p14:creationId xmlns:p14="http://schemas.microsoft.com/office/powerpoint/2010/main" val="1755630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FA39-1424-934E-92B6-8FB1149268CF}"/>
              </a:ext>
            </a:extLst>
          </p:cNvPr>
          <p:cNvSpPr>
            <a:spLocks noGrp="1"/>
          </p:cNvSpPr>
          <p:nvPr>
            <p:ph type="title"/>
          </p:nvPr>
        </p:nvSpPr>
        <p:spPr/>
        <p:txBody>
          <a:bodyPr/>
          <a:lstStyle/>
          <a:p>
            <a:r>
              <a:rPr lang="en-US" dirty="0"/>
              <a:t>Will cover the math behind these and coding examples in the future workshop!</a:t>
            </a:r>
          </a:p>
        </p:txBody>
      </p:sp>
    </p:spTree>
    <p:extLst>
      <p:ext uri="{BB962C8B-B14F-4D97-AF65-F5344CB8AC3E}">
        <p14:creationId xmlns:p14="http://schemas.microsoft.com/office/powerpoint/2010/main" val="3687524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p:nvPr/>
        </p:nvSpPr>
        <p:spPr>
          <a:xfrm>
            <a:off x="335950" y="926750"/>
            <a:ext cx="8757900" cy="3000000"/>
          </a:xfrm>
          <a:prstGeom prst="rect">
            <a:avLst/>
          </a:prstGeom>
          <a:noFill/>
          <a:ln>
            <a:noFill/>
          </a:ln>
        </p:spPr>
        <p:txBody>
          <a:bodyPr spcFirstLastPara="1" wrap="square" lIns="91425" tIns="91425" rIns="91425" bIns="91425" anchor="ctr" anchorCtr="0">
            <a:noAutofit/>
          </a:bodyPr>
          <a:lstStyle/>
          <a:p>
            <a:pPr marL="596900" lvl="0" indent="-428625" algn="l" rtl="0">
              <a:lnSpc>
                <a:spcPct val="115000"/>
              </a:lnSpc>
              <a:spcBef>
                <a:spcPts val="0"/>
              </a:spcBef>
              <a:spcAft>
                <a:spcPts val="0"/>
              </a:spcAft>
              <a:buClr>
                <a:srgbClr val="FFFFFF"/>
              </a:buClr>
              <a:buSzPts val="3150"/>
              <a:buChar char="●"/>
            </a:pPr>
            <a:r>
              <a:rPr lang="en" sz="3150" dirty="0"/>
              <a:t>Join the RCC's image analysis and Data visualization </a:t>
            </a:r>
            <a:r>
              <a:rPr lang="en" sz="3150" u="sng" dirty="0">
                <a:solidFill>
                  <a:srgbClr val="42AFFA"/>
                </a:solidFill>
                <a:hlinkClick r:id="rId3"/>
              </a:rPr>
              <a:t>Slack team</a:t>
            </a:r>
            <a:endParaRPr sz="3150" u="sng" dirty="0">
              <a:solidFill>
                <a:srgbClr val="42AFFA"/>
              </a:solidFill>
              <a:hlinkClick r:id="rId3"/>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dirty="0" err="1"/>
              <a:t>rcc-visualization.slack.com</a:t>
            </a:r>
            <a:r>
              <a:rPr lang="en" sz="3600" dirty="0"/>
              <a:t>/signup</a:t>
            </a:r>
            <a:endParaRPr sz="36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FE3DB-C686-0545-827A-68561919CD9F}"/>
              </a:ext>
            </a:extLst>
          </p:cNvPr>
          <p:cNvSpPr>
            <a:spLocks noGrp="1"/>
          </p:cNvSpPr>
          <p:nvPr>
            <p:ph type="title"/>
          </p:nvPr>
        </p:nvSpPr>
        <p:spPr/>
        <p:txBody>
          <a:bodyPr/>
          <a:lstStyle/>
          <a:p>
            <a:r>
              <a:rPr lang="en-US" dirty="0"/>
              <a:t>Thank you! </a:t>
            </a:r>
          </a:p>
        </p:txBody>
      </p:sp>
      <p:sp>
        <p:nvSpPr>
          <p:cNvPr id="3" name="Text Placeholder 2">
            <a:extLst>
              <a:ext uri="{FF2B5EF4-FFF2-40B4-BE49-F238E27FC236}">
                <a16:creationId xmlns:a16="http://schemas.microsoft.com/office/drawing/2014/main" id="{5FA614F0-71A8-1D41-828A-DC5679BFAB4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316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518" y="1275211"/>
            <a:ext cx="4949409" cy="3299606"/>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538005" y="252883"/>
            <a:ext cx="6194051" cy="1221523"/>
          </a:xfrm>
          <a:noFill/>
          <a:ln/>
        </p:spPr>
        <p:txBody>
          <a:bodyPr>
            <a:spAutoFit/>
          </a:bodyPr>
          <a:lstStyle/>
          <a:p>
            <a:pPr marL="0" indent="0" algn="ctr">
              <a:spcBef>
                <a:spcPct val="0"/>
              </a:spcBef>
              <a:buNone/>
            </a:pPr>
            <a:r>
              <a:rPr lang="en-US" sz="2400" dirty="0">
                <a:solidFill>
                  <a:schemeClr val="tx1"/>
                </a:solidFill>
              </a:rPr>
              <a:t>GIS - An Economic Geography of the United States: From Commutes to </a:t>
            </a:r>
            <a:r>
              <a:rPr lang="en-US" sz="2400" dirty="0" err="1">
                <a:solidFill>
                  <a:schemeClr val="tx1"/>
                </a:solidFill>
              </a:rPr>
              <a:t>Megaregions</a:t>
            </a:r>
            <a:endParaRPr lang="en-US" sz="2400" dirty="0">
              <a:solidFill>
                <a:schemeClr val="tx1"/>
              </a:solidFill>
            </a:endParaRPr>
          </a:p>
          <a:p>
            <a:pPr marL="0" indent="0" algn="ctr">
              <a:spcBef>
                <a:spcPct val="0"/>
              </a:spcBef>
              <a:buNone/>
            </a:pPr>
            <a:endParaRPr lang="en-US" altLang="en-US" sz="1059" b="1" dirty="0">
              <a:solidFill>
                <a:schemeClr val="tx1"/>
              </a:solidFill>
            </a:endParaRPr>
          </a:p>
        </p:txBody>
      </p:sp>
      <p:sp>
        <p:nvSpPr>
          <p:cNvPr id="4100" name="Text Box 4"/>
          <p:cNvSpPr txBox="1">
            <a:spLocks noChangeArrowheads="1"/>
          </p:cNvSpPr>
          <p:nvPr/>
        </p:nvSpPr>
        <p:spPr bwMode="auto">
          <a:xfrm>
            <a:off x="1538005" y="4527411"/>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794"/>
              <a:t>Dash Nelson G, Rae A (2016) An Economic Geography of the United States: From Commutes to </a:t>
            </a:r>
            <a:r>
              <a:rPr lang="en-US" altLang="en-US" sz="794" dirty="0" err="1"/>
              <a:t>Megaregions</a:t>
            </a:r>
            <a:r>
              <a:rPr lang="en-US" altLang="en-US" sz="794" dirty="0"/>
              <a:t>. PLOS ONE 11(11): e0166083. https://</a:t>
            </a:r>
            <a:r>
              <a:rPr lang="en-US" altLang="en-US" sz="794" dirty="0" err="1"/>
              <a:t>doi.org</a:t>
            </a:r>
            <a:r>
              <a:rPr lang="en-US" altLang="en-US" sz="794" dirty="0"/>
              <a:t>/10.1371/journal.pone.0166083</a:t>
            </a:r>
          </a:p>
          <a:p>
            <a:pPr eaLnBrk="1" hangingPunct="1"/>
            <a:r>
              <a:rPr lang="en-US" altLang="en-US" sz="794" dirty="0">
                <a:hlinkClick r:id="rId3"/>
              </a:rPr>
              <a:t>https://journals.plos.org/plosone/article?id=10.1371/journal.pone.0166083</a:t>
            </a:r>
            <a:endParaRPr lang="en-US" altLang="en-US" sz="794" dirty="0"/>
          </a:p>
        </p:txBody>
      </p:sp>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882" y="4756897"/>
            <a:ext cx="1605243" cy="34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37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19"/>
              </a:spcBef>
            </a:pPr>
            <a:fld id="{81D60167-4931-47E6-BA6A-407CBD079E47}" type="slidenum">
              <a:rPr dirty="0"/>
              <a:pPr marL="19050">
                <a:spcBef>
                  <a:spcPts val="19"/>
                </a:spcBef>
              </a:pPr>
              <a:t>9</a:t>
            </a:fld>
            <a:endParaRPr dirty="0"/>
          </a:p>
        </p:txBody>
      </p:sp>
      <p:sp>
        <p:nvSpPr>
          <p:cNvPr id="2" name="object 2"/>
          <p:cNvSpPr txBox="1">
            <a:spLocks noGrp="1"/>
          </p:cNvSpPr>
          <p:nvPr>
            <p:ph type="title"/>
          </p:nvPr>
        </p:nvSpPr>
        <p:spPr>
          <a:xfrm>
            <a:off x="1878633" y="1586657"/>
            <a:ext cx="5060418" cy="945291"/>
          </a:xfrm>
          <a:prstGeom prst="rect">
            <a:avLst/>
          </a:prstGeom>
        </p:spPr>
        <p:txBody>
          <a:bodyPr spcFirstLastPara="1" vert="horz" wrap="square" lIns="0" tIns="9049" rIns="0" bIns="0" rtlCol="0" anchor="t" anchorCtr="0">
            <a:spAutoFit/>
          </a:bodyPr>
          <a:lstStyle/>
          <a:p>
            <a:pPr marL="9525">
              <a:spcBef>
                <a:spcPts val="71"/>
              </a:spcBef>
            </a:pPr>
            <a:r>
              <a:rPr lang="en-US" sz="3000" spc="-153" dirty="0"/>
              <a:t>Information Data Visualization - </a:t>
            </a:r>
            <a:br>
              <a:rPr lang="en-US" sz="3000" spc="-153" dirty="0"/>
            </a:br>
            <a:r>
              <a:rPr sz="3000" spc="-153" dirty="0"/>
              <a:t>Why is </a:t>
            </a:r>
            <a:r>
              <a:rPr sz="3000" spc="-60" dirty="0"/>
              <a:t>this</a:t>
            </a:r>
            <a:r>
              <a:rPr sz="3000" spc="-210" dirty="0"/>
              <a:t> </a:t>
            </a:r>
            <a:r>
              <a:rPr sz="3000" spc="-56" dirty="0"/>
              <a:t>important?</a:t>
            </a:r>
            <a:endParaRPr sz="3000" dirty="0"/>
          </a:p>
        </p:txBody>
      </p:sp>
    </p:spTree>
    <p:extLst>
      <p:ext uri="{BB962C8B-B14F-4D97-AF65-F5344CB8AC3E}">
        <p14:creationId xmlns:p14="http://schemas.microsoft.com/office/powerpoint/2010/main" val="18752368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1437</TotalTime>
  <Words>3519</Words>
  <Application>Microsoft Macintosh PowerPoint</Application>
  <PresentationFormat>On-screen Show (16:9)</PresentationFormat>
  <Paragraphs>509</Paragraphs>
  <Slides>77</Slides>
  <Notes>43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 Unicode MS</vt:lpstr>
      <vt:lpstr>Comfortaa</vt:lpstr>
      <vt:lpstr>Arial</vt:lpstr>
      <vt:lpstr>Courier New</vt:lpstr>
      <vt:lpstr>Source Sans Pro</vt:lpstr>
      <vt:lpstr>Simple Light</vt:lpstr>
      <vt:lpstr>Introduction to Information Data Visualization</vt:lpstr>
      <vt:lpstr>PowerPoint Presentation</vt:lpstr>
      <vt:lpstr>PowerPoint Presentation</vt:lpstr>
      <vt:lpstr>Visualization Definitions</vt:lpstr>
      <vt:lpstr>Visualization Definitions</vt:lpstr>
      <vt:lpstr>PowerPoint Presentation</vt:lpstr>
      <vt:lpstr>Scientific Visualization at RCC</vt:lpstr>
      <vt:lpstr>PowerPoint Presentation</vt:lpstr>
      <vt:lpstr>Information Data Visualization -  Why is this important?</vt:lpstr>
      <vt:lpstr>“I keep saying that the sexy job in the  next 10 years will be statisticians”</vt:lpstr>
      <vt:lpstr>Visualization -&gt; “Sanity” Check  Statistics -&gt; Quantify the “hunch” </vt:lpstr>
      <vt:lpstr>What are the stories?  What are data looking like? </vt:lpstr>
      <vt:lpstr>PowerPoint Presentation</vt:lpstr>
      <vt:lpstr>VUE - Visualization for Understanding and Exploration </vt:lpstr>
      <vt:lpstr>Themes</vt:lpstr>
      <vt:lpstr>Example - 1919 Chicago Riot </vt:lpstr>
      <vt:lpstr>Workflow</vt:lpstr>
      <vt:lpstr>Example – Text Analysis and Visual Comparison</vt:lpstr>
      <vt:lpstr>Workflow</vt:lpstr>
      <vt:lpstr>PowerPoint Presentation</vt:lpstr>
      <vt:lpstr>More information about VUE</vt:lpstr>
      <vt:lpstr>What are the stories to tell?  </vt:lpstr>
      <vt:lpstr>In the last 20 years the percent of people living in extreme poverty has…? </vt:lpstr>
      <vt:lpstr>What is the average life expectancy at birth in world today?</vt:lpstr>
      <vt:lpstr>Answers</vt:lpstr>
      <vt:lpstr>In the last 20 years the percent of people living in extreme poverty has…? </vt:lpstr>
      <vt:lpstr>PowerPoint Presentation</vt:lpstr>
      <vt:lpstr>PowerPoint Presentation</vt:lpstr>
      <vt:lpstr>Public surveys</vt:lpstr>
      <vt:lpstr>Public surveys</vt:lpstr>
      <vt:lpstr>Public surveys</vt:lpstr>
      <vt:lpstr>What is the average life expectancy at birth in world today?</vt:lpstr>
      <vt:lpstr>Public surveys</vt:lpstr>
      <vt:lpstr>Public surveys</vt:lpstr>
      <vt:lpstr>Public surveys</vt:lpstr>
      <vt:lpstr>Public surveys</vt:lpstr>
      <vt:lpstr>Public surveys</vt:lpstr>
      <vt:lpstr>Public surveys</vt:lpstr>
      <vt:lpstr>World's Income Distribution </vt:lpstr>
      <vt:lpstr>To make those data visualization with messages - </vt:lpstr>
      <vt:lpstr>Visualization tools are everywhere </vt:lpstr>
      <vt:lpstr>For Non-Developers/Coders: A few examples of free tools not requiring any coding:  </vt:lpstr>
      <vt:lpstr>”Need” for Task-specific Visualization Design</vt:lpstr>
      <vt:lpstr>Overview of the Process</vt:lpstr>
      <vt:lpstr>Design Excellence</vt:lpstr>
      <vt:lpstr>Tufte’s Principles for Graphical  Integrity</vt:lpstr>
      <vt:lpstr>Tufte’s Principles for Graphical  Integrity</vt:lpstr>
      <vt:lpstr>PowerPoint Presentation</vt:lpstr>
      <vt:lpstr>Design Principles</vt:lpstr>
      <vt:lpstr>Hierarchical Display</vt:lpstr>
      <vt:lpstr>PowerPoint Presentation</vt:lpstr>
      <vt:lpstr>PowerPoint Presentation</vt:lpstr>
      <vt:lpstr>PowerPoint Presentation</vt:lpstr>
      <vt:lpstr>PowerPoint Presentation</vt:lpstr>
      <vt:lpstr>Data Density</vt:lpstr>
      <vt:lpstr>PowerPoint Presentation</vt:lpstr>
      <vt:lpstr>Fourteen ways..</vt:lpstr>
      <vt:lpstr>Fourteen ways..</vt:lpstr>
      <vt:lpstr>PowerPoint Presentation</vt:lpstr>
      <vt:lpstr>Overview of the Process </vt:lpstr>
      <vt:lpstr>Many choices of programming languages - </vt:lpstr>
      <vt:lpstr>We will focus on Python </vt:lpstr>
      <vt:lpstr>Visualize reported incidents of crime in Chicago </vt:lpstr>
      <vt:lpstr>Network visualization</vt:lpstr>
      <vt:lpstr>PowerPoint Presentation</vt:lpstr>
      <vt:lpstr>Programming packages:   </vt:lpstr>
      <vt:lpstr>Hashtagify </vt:lpstr>
      <vt:lpstr>PowerPoint Presentation</vt:lpstr>
      <vt:lpstr>PowerPoint Presentation</vt:lpstr>
      <vt:lpstr>Directed Signed Network Graphs (Social network visualization) </vt:lpstr>
      <vt:lpstr>PowerPoint Presentation</vt:lpstr>
      <vt:lpstr>What is Graph theory? </vt:lpstr>
      <vt:lpstr>Many tools are available - </vt:lpstr>
      <vt:lpstr>Will cover the math behind these and coding examples in the future workshop!</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cp:lastModifiedBy>Kazutaka Takahashi</cp:lastModifiedBy>
  <cp:revision>54</cp:revision>
  <dcterms:modified xsi:type="dcterms:W3CDTF">2019-10-29T17:55:03Z</dcterms:modified>
</cp:coreProperties>
</file>